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73" r:id="rId9"/>
    <p:sldId id="276" r:id="rId10"/>
    <p:sldId id="277" r:id="rId11"/>
    <p:sldId id="278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8288000" cy="10287000"/>
  <p:notesSz cx="6858000" cy="9144000"/>
  <p:embeddedFontLst>
    <p:embeddedFont>
      <p:font typeface="Aileron Heavy Bold" panose="020B0604020202020204" charset="0"/>
      <p:regular r:id="rId25"/>
    </p:embeddedFont>
    <p:embeddedFont>
      <p:font typeface="Aileron Regular" panose="020B0604020202020204" charset="0"/>
      <p:regular r:id="rId26"/>
    </p:embeddedFont>
    <p:embeddedFont>
      <p:font typeface="Montserrat Bold" panose="020B0604020202020204" charset="0"/>
      <p:regular r:id="rId27"/>
    </p:embeddedFont>
    <p:embeddedFont>
      <p:font typeface="Montserrat Medium" panose="00000600000000000000" pitchFamily="2" charset="0"/>
      <p:regular r:id="rId28"/>
      <p:italic r:id="rId29"/>
    </p:embeddedFont>
    <p:embeddedFont>
      <p:font typeface="Open Sauce" panose="020B0604020202020204" charset="0"/>
      <p:regular r:id="rId30"/>
    </p:embeddedFont>
    <p:embeddedFont>
      <p:font typeface="Open Sauce Bold" panose="020B0604020202020204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Bold" panose="02000000000000000000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032" y="-2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82C1C-7FCE-4485-9116-C4878A9808F8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05B64-0D37-43FB-9A6E-66B332817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4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05B64-0D37-43FB-9A6E-66B332817F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7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1.png"/><Relationship Id="rId7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26" Type="http://schemas.openxmlformats.org/officeDocument/2006/relationships/image" Target="../media/image68.sv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sv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jpeg"/><Relationship Id="rId16" Type="http://schemas.openxmlformats.org/officeDocument/2006/relationships/image" Target="../media/image58.sv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24" Type="http://schemas.openxmlformats.org/officeDocument/2006/relationships/image" Target="../media/image66.svg"/><Relationship Id="rId5" Type="http://schemas.openxmlformats.org/officeDocument/2006/relationships/image" Target="../media/image47.sv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sv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svg"/><Relationship Id="rId27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31.jpeg"/><Relationship Id="rId4" Type="http://schemas.openxmlformats.org/officeDocument/2006/relationships/image" Target="../media/image78.svg"/><Relationship Id="rId9" Type="http://schemas.openxmlformats.org/officeDocument/2006/relationships/image" Target="../media/image8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FB6E5-9BC6-F209-D9A9-7BF758D8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3027AA-D5B6-7F88-3786-49AF965951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D4F9254-02D1-18AC-A5E9-A73749A1FAA4}"/>
              </a:ext>
            </a:extLst>
          </p:cNvPr>
          <p:cNvSpPr/>
          <p:nvPr/>
        </p:nvSpPr>
        <p:spPr>
          <a:xfrm>
            <a:off x="-6182008" y="-859565"/>
            <a:ext cx="12173516" cy="12006130"/>
          </a:xfrm>
          <a:custGeom>
            <a:avLst/>
            <a:gdLst/>
            <a:ahLst/>
            <a:cxnLst/>
            <a:rect l="l" t="t" r="r" b="b"/>
            <a:pathLst>
              <a:path w="12173516" h="12006130">
                <a:moveTo>
                  <a:pt x="0" y="0"/>
                </a:moveTo>
                <a:lnTo>
                  <a:pt x="12173516" y="0"/>
                </a:lnTo>
                <a:lnTo>
                  <a:pt x="12173516" y="12006130"/>
                </a:lnTo>
                <a:lnTo>
                  <a:pt x="0" y="12006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6657F30-5D40-C258-A97D-5B6055A303C0}"/>
              </a:ext>
            </a:extLst>
          </p:cNvPr>
          <p:cNvGrpSpPr/>
          <p:nvPr/>
        </p:nvGrpSpPr>
        <p:grpSpPr>
          <a:xfrm>
            <a:off x="6858000" y="4762500"/>
            <a:ext cx="7776017" cy="1119538"/>
            <a:chOff x="0" y="0"/>
            <a:chExt cx="2048005" cy="29485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A9696BF-1732-0BEF-95F7-06CA15D68D85}"/>
                </a:ext>
              </a:extLst>
            </p:cNvPr>
            <p:cNvSpPr/>
            <p:nvPr/>
          </p:nvSpPr>
          <p:spPr>
            <a:xfrm>
              <a:off x="0" y="0"/>
              <a:ext cx="2048005" cy="294858"/>
            </a:xfrm>
            <a:custGeom>
              <a:avLst/>
              <a:gdLst/>
              <a:ahLst/>
              <a:cxnLst/>
              <a:rect l="l" t="t" r="r" b="b"/>
              <a:pathLst>
                <a:path w="2048005" h="294858">
                  <a:moveTo>
                    <a:pt x="27877" y="0"/>
                  </a:moveTo>
                  <a:lnTo>
                    <a:pt x="2020127" y="0"/>
                  </a:lnTo>
                  <a:cubicBezTo>
                    <a:pt x="2027521" y="0"/>
                    <a:pt x="2034612" y="2937"/>
                    <a:pt x="2039840" y="8165"/>
                  </a:cubicBezTo>
                  <a:cubicBezTo>
                    <a:pt x="2045068" y="13393"/>
                    <a:pt x="2048005" y="20484"/>
                    <a:pt x="2048005" y="27877"/>
                  </a:cubicBezTo>
                  <a:lnTo>
                    <a:pt x="2048005" y="266981"/>
                  </a:lnTo>
                  <a:cubicBezTo>
                    <a:pt x="2048005" y="282377"/>
                    <a:pt x="2035524" y="294858"/>
                    <a:pt x="2020127" y="294858"/>
                  </a:cubicBezTo>
                  <a:lnTo>
                    <a:pt x="27877" y="294858"/>
                  </a:lnTo>
                  <a:cubicBezTo>
                    <a:pt x="20484" y="294858"/>
                    <a:pt x="13393" y="291921"/>
                    <a:pt x="8165" y="286693"/>
                  </a:cubicBezTo>
                  <a:cubicBezTo>
                    <a:pt x="2937" y="281465"/>
                    <a:pt x="0" y="274374"/>
                    <a:pt x="0" y="266981"/>
                  </a:cubicBezTo>
                  <a:lnTo>
                    <a:pt x="0" y="27877"/>
                  </a:lnTo>
                  <a:cubicBezTo>
                    <a:pt x="0" y="20484"/>
                    <a:pt x="2937" y="13393"/>
                    <a:pt x="8165" y="8165"/>
                  </a:cubicBezTo>
                  <a:cubicBezTo>
                    <a:pt x="13393" y="2937"/>
                    <a:pt x="20484" y="0"/>
                    <a:pt x="27877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0702DFE-9679-E49F-0966-B3F3B2D9BE41}"/>
                </a:ext>
              </a:extLst>
            </p:cNvPr>
            <p:cNvSpPr txBox="1"/>
            <p:nvPr/>
          </p:nvSpPr>
          <p:spPr>
            <a:xfrm>
              <a:off x="0" y="0"/>
              <a:ext cx="2048005" cy="294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Dr. Ismat Rahman (</a:t>
              </a:r>
              <a:r>
                <a:rPr lang="en-US" sz="2400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IsR</a:t>
              </a:r>
              <a:r>
                <a:rPr lang="en-US" sz="24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DA093A8-79F1-26B9-4ADE-946E0C8A131E}"/>
              </a:ext>
            </a:extLst>
          </p:cNvPr>
          <p:cNvSpPr/>
          <p:nvPr/>
        </p:nvSpPr>
        <p:spPr>
          <a:xfrm>
            <a:off x="15205230" y="7729308"/>
            <a:ext cx="720779" cy="559769"/>
          </a:xfrm>
          <a:custGeom>
            <a:avLst/>
            <a:gdLst/>
            <a:ahLst/>
            <a:cxnLst/>
            <a:rect l="l" t="t" r="r" b="b"/>
            <a:pathLst>
              <a:path w="720779" h="559769">
                <a:moveTo>
                  <a:pt x="0" y="0"/>
                </a:moveTo>
                <a:lnTo>
                  <a:pt x="720779" y="0"/>
                </a:lnTo>
                <a:lnTo>
                  <a:pt x="720779" y="559769"/>
                </a:lnTo>
                <a:lnTo>
                  <a:pt x="0" y="559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83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2D0ECDA-CBD8-D16B-1CB5-EC90491E7A6F}"/>
              </a:ext>
            </a:extLst>
          </p:cNvPr>
          <p:cNvSpPr/>
          <p:nvPr/>
        </p:nvSpPr>
        <p:spPr>
          <a:xfrm>
            <a:off x="17627438" y="1864281"/>
            <a:ext cx="2485094" cy="2363946"/>
          </a:xfrm>
          <a:custGeom>
            <a:avLst/>
            <a:gdLst/>
            <a:ahLst/>
            <a:cxnLst/>
            <a:rect l="l" t="t" r="r" b="b"/>
            <a:pathLst>
              <a:path w="2485094" h="2363946">
                <a:moveTo>
                  <a:pt x="0" y="0"/>
                </a:moveTo>
                <a:lnTo>
                  <a:pt x="2485094" y="0"/>
                </a:lnTo>
                <a:lnTo>
                  <a:pt x="2485094" y="2363946"/>
                </a:lnTo>
                <a:lnTo>
                  <a:pt x="0" y="2363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1E1DC9-D8DE-C4BC-F6F3-B7F95A862E57}"/>
              </a:ext>
            </a:extLst>
          </p:cNvPr>
          <p:cNvSpPr txBox="1"/>
          <p:nvPr/>
        </p:nvSpPr>
        <p:spPr>
          <a:xfrm>
            <a:off x="6858000" y="723900"/>
            <a:ext cx="9461372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 b="1">
                <a:solidFill>
                  <a:srgbClr val="0736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Lets Meet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FCE28E8-7FCA-724A-6099-2EC33BAA9FF3}"/>
              </a:ext>
            </a:extLst>
          </p:cNvPr>
          <p:cNvSpPr txBox="1"/>
          <p:nvPr/>
        </p:nvSpPr>
        <p:spPr>
          <a:xfrm>
            <a:off x="8672512" y="3761907"/>
            <a:ext cx="8372400" cy="41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4000" b="1" dirty="0">
                <a:solidFill>
                  <a:srgbClr val="101010"/>
                </a:solidFill>
                <a:latin typeface="Open Sauce"/>
                <a:ea typeface="Open Sauce"/>
                <a:cs typeface="Open Sauce"/>
                <a:sym typeface="Open Sauce"/>
              </a:rPr>
              <a:t>Submitted To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C0C1BBD-BA24-8CFA-FF8A-F34EAC147D36}"/>
              </a:ext>
            </a:extLst>
          </p:cNvPr>
          <p:cNvSpPr txBox="1"/>
          <p:nvPr/>
        </p:nvSpPr>
        <p:spPr>
          <a:xfrm>
            <a:off x="7034847" y="7932992"/>
            <a:ext cx="428916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Juliana Silva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DABC6E6-CBD8-A5F7-5D03-B7FAE9A6AB72}"/>
              </a:ext>
            </a:extLst>
          </p:cNvPr>
          <p:cNvGrpSpPr/>
          <p:nvPr/>
        </p:nvGrpSpPr>
        <p:grpSpPr>
          <a:xfrm>
            <a:off x="6858000" y="6554478"/>
            <a:ext cx="7776017" cy="1119538"/>
            <a:chOff x="0" y="0"/>
            <a:chExt cx="2048005" cy="294858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58E6649-C370-AE3B-92B2-56C8F16A1DD0}"/>
                </a:ext>
              </a:extLst>
            </p:cNvPr>
            <p:cNvSpPr/>
            <p:nvPr/>
          </p:nvSpPr>
          <p:spPr>
            <a:xfrm>
              <a:off x="0" y="0"/>
              <a:ext cx="2048005" cy="294858"/>
            </a:xfrm>
            <a:custGeom>
              <a:avLst/>
              <a:gdLst/>
              <a:ahLst/>
              <a:cxnLst/>
              <a:rect l="l" t="t" r="r" b="b"/>
              <a:pathLst>
                <a:path w="2048005" h="294858">
                  <a:moveTo>
                    <a:pt x="27877" y="0"/>
                  </a:moveTo>
                  <a:lnTo>
                    <a:pt x="2020127" y="0"/>
                  </a:lnTo>
                  <a:cubicBezTo>
                    <a:pt x="2027521" y="0"/>
                    <a:pt x="2034612" y="2937"/>
                    <a:pt x="2039840" y="8165"/>
                  </a:cubicBezTo>
                  <a:cubicBezTo>
                    <a:pt x="2045068" y="13393"/>
                    <a:pt x="2048005" y="20484"/>
                    <a:pt x="2048005" y="27877"/>
                  </a:cubicBezTo>
                  <a:lnTo>
                    <a:pt x="2048005" y="266981"/>
                  </a:lnTo>
                  <a:cubicBezTo>
                    <a:pt x="2048005" y="282377"/>
                    <a:pt x="2035524" y="294858"/>
                    <a:pt x="2020127" y="294858"/>
                  </a:cubicBezTo>
                  <a:lnTo>
                    <a:pt x="27877" y="294858"/>
                  </a:lnTo>
                  <a:cubicBezTo>
                    <a:pt x="20484" y="294858"/>
                    <a:pt x="13393" y="291921"/>
                    <a:pt x="8165" y="286693"/>
                  </a:cubicBezTo>
                  <a:cubicBezTo>
                    <a:pt x="2937" y="281465"/>
                    <a:pt x="0" y="274374"/>
                    <a:pt x="0" y="266981"/>
                  </a:cubicBezTo>
                  <a:lnTo>
                    <a:pt x="0" y="27877"/>
                  </a:lnTo>
                  <a:cubicBezTo>
                    <a:pt x="0" y="20484"/>
                    <a:pt x="2937" y="13393"/>
                    <a:pt x="8165" y="8165"/>
                  </a:cubicBezTo>
                  <a:cubicBezTo>
                    <a:pt x="13393" y="2937"/>
                    <a:pt x="20484" y="0"/>
                    <a:pt x="27877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3D8871A-EB06-6A92-C8A8-15A732F2AA75}"/>
                </a:ext>
              </a:extLst>
            </p:cNvPr>
            <p:cNvSpPr txBox="1"/>
            <p:nvPr/>
          </p:nvSpPr>
          <p:spPr>
            <a:xfrm>
              <a:off x="0" y="0"/>
              <a:ext cx="2048005" cy="294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Mr. Palash Roy (PR)</a:t>
              </a:r>
            </a:p>
          </p:txBody>
        </p:sp>
      </p:grpSp>
      <p:grpSp>
        <p:nvGrpSpPr>
          <p:cNvPr id="20" name="Group 12">
            <a:extLst>
              <a:ext uri="{FF2B5EF4-FFF2-40B4-BE49-F238E27FC236}">
                <a16:creationId xmlns:a16="http://schemas.microsoft.com/office/drawing/2014/main" id="{E0FA4D14-FE88-4570-0901-9C2A4D0C5EE7}"/>
              </a:ext>
            </a:extLst>
          </p:cNvPr>
          <p:cNvGrpSpPr/>
          <p:nvPr/>
        </p:nvGrpSpPr>
        <p:grpSpPr>
          <a:xfrm>
            <a:off x="6843712" y="8333907"/>
            <a:ext cx="7776017" cy="1119538"/>
            <a:chOff x="0" y="0"/>
            <a:chExt cx="2048005" cy="294858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22377D8-663F-A7B7-477E-5A2F1C32777F}"/>
                </a:ext>
              </a:extLst>
            </p:cNvPr>
            <p:cNvSpPr/>
            <p:nvPr/>
          </p:nvSpPr>
          <p:spPr>
            <a:xfrm>
              <a:off x="0" y="0"/>
              <a:ext cx="2048005" cy="294858"/>
            </a:xfrm>
            <a:custGeom>
              <a:avLst/>
              <a:gdLst/>
              <a:ahLst/>
              <a:cxnLst/>
              <a:rect l="l" t="t" r="r" b="b"/>
              <a:pathLst>
                <a:path w="2048005" h="294858">
                  <a:moveTo>
                    <a:pt x="27877" y="0"/>
                  </a:moveTo>
                  <a:lnTo>
                    <a:pt x="2020127" y="0"/>
                  </a:lnTo>
                  <a:cubicBezTo>
                    <a:pt x="2027521" y="0"/>
                    <a:pt x="2034612" y="2937"/>
                    <a:pt x="2039840" y="8165"/>
                  </a:cubicBezTo>
                  <a:cubicBezTo>
                    <a:pt x="2045068" y="13393"/>
                    <a:pt x="2048005" y="20484"/>
                    <a:pt x="2048005" y="27877"/>
                  </a:cubicBezTo>
                  <a:lnTo>
                    <a:pt x="2048005" y="266981"/>
                  </a:lnTo>
                  <a:cubicBezTo>
                    <a:pt x="2048005" y="282377"/>
                    <a:pt x="2035524" y="294858"/>
                    <a:pt x="2020127" y="294858"/>
                  </a:cubicBezTo>
                  <a:lnTo>
                    <a:pt x="27877" y="294858"/>
                  </a:lnTo>
                  <a:cubicBezTo>
                    <a:pt x="20484" y="294858"/>
                    <a:pt x="13393" y="291921"/>
                    <a:pt x="8165" y="286693"/>
                  </a:cubicBezTo>
                  <a:cubicBezTo>
                    <a:pt x="2937" y="281465"/>
                    <a:pt x="0" y="274374"/>
                    <a:pt x="0" y="266981"/>
                  </a:cubicBezTo>
                  <a:lnTo>
                    <a:pt x="0" y="27877"/>
                  </a:lnTo>
                  <a:cubicBezTo>
                    <a:pt x="0" y="20484"/>
                    <a:pt x="2937" y="13393"/>
                    <a:pt x="8165" y="8165"/>
                  </a:cubicBezTo>
                  <a:cubicBezTo>
                    <a:pt x="13393" y="2937"/>
                    <a:pt x="20484" y="0"/>
                    <a:pt x="27877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7FD1963E-44F4-8099-B70B-5A716DF8FD53}"/>
                </a:ext>
              </a:extLst>
            </p:cNvPr>
            <p:cNvSpPr txBox="1"/>
            <p:nvPr/>
          </p:nvSpPr>
          <p:spPr>
            <a:xfrm>
              <a:off x="0" y="0"/>
              <a:ext cx="2048005" cy="294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Mr. </a:t>
              </a:r>
              <a:r>
                <a:rPr lang="en-US" sz="2400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Jargis</a:t>
              </a:r>
              <a:r>
                <a:rPr lang="en-US" sz="24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Ahmed (JA)</a:t>
              </a:r>
            </a:p>
          </p:txBody>
        </p:sp>
      </p:grpSp>
      <p:sp>
        <p:nvSpPr>
          <p:cNvPr id="23" name="TextBox 10">
            <a:extLst>
              <a:ext uri="{FF2B5EF4-FFF2-40B4-BE49-F238E27FC236}">
                <a16:creationId xmlns:a16="http://schemas.microsoft.com/office/drawing/2014/main" id="{F2ADE0CD-9018-CEA1-B356-B48649982354}"/>
              </a:ext>
            </a:extLst>
          </p:cNvPr>
          <p:cNvSpPr txBox="1"/>
          <p:nvPr/>
        </p:nvSpPr>
        <p:spPr>
          <a:xfrm>
            <a:off x="7239000" y="2628900"/>
            <a:ext cx="837240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dirty="0">
                <a:solidFill>
                  <a:srgbClr val="101010"/>
                </a:solidFill>
                <a:latin typeface="Open Sauce"/>
                <a:ea typeface="Open Sauce"/>
                <a:cs typeface="Open Sauce"/>
                <a:sym typeface="Open Sauce"/>
              </a:rPr>
              <a:t>Real-Time Video Conferencing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375093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F9CD-A196-5A7A-18ED-802395E4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13C1A64-0AA1-7DA0-4F72-56AB4B6091C3}"/>
              </a:ext>
            </a:extLst>
          </p:cNvPr>
          <p:cNvSpPr/>
          <p:nvPr/>
        </p:nvSpPr>
        <p:spPr>
          <a:xfrm>
            <a:off x="-2537460" y="6635028"/>
            <a:ext cx="5011210" cy="5011210"/>
          </a:xfrm>
          <a:custGeom>
            <a:avLst/>
            <a:gdLst/>
            <a:ahLst/>
            <a:cxnLst/>
            <a:rect l="l" t="t" r="r" b="b"/>
            <a:pathLst>
              <a:path w="5011210" h="5011210">
                <a:moveTo>
                  <a:pt x="0" y="0"/>
                </a:moveTo>
                <a:lnTo>
                  <a:pt x="5011210" y="0"/>
                </a:lnTo>
                <a:lnTo>
                  <a:pt x="5011210" y="5011210"/>
                </a:lnTo>
                <a:lnTo>
                  <a:pt x="0" y="501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C6189B6-552F-E0AD-CDD0-FC054AC97E7B}"/>
              </a:ext>
            </a:extLst>
          </p:cNvPr>
          <p:cNvSpPr/>
          <p:nvPr/>
        </p:nvSpPr>
        <p:spPr>
          <a:xfrm rot="16200000">
            <a:off x="14163739" y="-920861"/>
            <a:ext cx="6868140" cy="6644926"/>
          </a:xfrm>
          <a:custGeom>
            <a:avLst/>
            <a:gdLst/>
            <a:ahLst/>
            <a:cxnLst/>
            <a:rect l="l" t="t" r="r" b="b"/>
            <a:pathLst>
              <a:path w="6868140" h="6644926">
                <a:moveTo>
                  <a:pt x="0" y="0"/>
                </a:moveTo>
                <a:lnTo>
                  <a:pt x="6868140" y="0"/>
                </a:lnTo>
                <a:lnTo>
                  <a:pt x="6868140" y="6644926"/>
                </a:lnTo>
                <a:lnTo>
                  <a:pt x="0" y="6644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5094481-1E11-BDDA-B97A-9D6B4E2D3E8F}"/>
              </a:ext>
            </a:extLst>
          </p:cNvPr>
          <p:cNvSpPr txBox="1"/>
          <p:nvPr/>
        </p:nvSpPr>
        <p:spPr>
          <a:xfrm>
            <a:off x="-3270048" y="308076"/>
            <a:ext cx="9962786" cy="105375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3" name="Picture 2" descr="A graph showing a graph&#10;&#10;AI-generated content may be incorrect.">
            <a:extLst>
              <a:ext uri="{FF2B5EF4-FFF2-40B4-BE49-F238E27FC236}">
                <a16:creationId xmlns:a16="http://schemas.microsoft.com/office/drawing/2014/main" id="{125CF177-15A1-7CD1-04A7-0EC998D22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90700"/>
            <a:ext cx="14554200" cy="8204797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DD4B2C87-1B52-6119-B8A1-D128E1652D5E}"/>
              </a:ext>
            </a:extLst>
          </p:cNvPr>
          <p:cNvSpPr txBox="1"/>
          <p:nvPr/>
        </p:nvSpPr>
        <p:spPr>
          <a:xfrm>
            <a:off x="2400325" y="364920"/>
            <a:ext cx="13601675" cy="113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chemeClr val="accent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Rate Graph</a:t>
            </a:r>
          </a:p>
        </p:txBody>
      </p:sp>
    </p:spTree>
    <p:extLst>
      <p:ext uri="{BB962C8B-B14F-4D97-AF65-F5344CB8AC3E}">
        <p14:creationId xmlns:p14="http://schemas.microsoft.com/office/powerpoint/2010/main" val="285466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56B25-02E1-458D-AFF1-DABDEB68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AE62A5F-0796-41BF-46A7-CC8B61E780CF}"/>
              </a:ext>
            </a:extLst>
          </p:cNvPr>
          <p:cNvSpPr/>
          <p:nvPr/>
        </p:nvSpPr>
        <p:spPr>
          <a:xfrm>
            <a:off x="-2537460" y="6635028"/>
            <a:ext cx="5011210" cy="5011210"/>
          </a:xfrm>
          <a:custGeom>
            <a:avLst/>
            <a:gdLst/>
            <a:ahLst/>
            <a:cxnLst/>
            <a:rect l="l" t="t" r="r" b="b"/>
            <a:pathLst>
              <a:path w="5011210" h="5011210">
                <a:moveTo>
                  <a:pt x="0" y="0"/>
                </a:moveTo>
                <a:lnTo>
                  <a:pt x="5011210" y="0"/>
                </a:lnTo>
                <a:lnTo>
                  <a:pt x="5011210" y="5011210"/>
                </a:lnTo>
                <a:lnTo>
                  <a:pt x="0" y="501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23994C0-1A71-15AC-56CD-57B35850A906}"/>
              </a:ext>
            </a:extLst>
          </p:cNvPr>
          <p:cNvSpPr/>
          <p:nvPr/>
        </p:nvSpPr>
        <p:spPr>
          <a:xfrm rot="16200000">
            <a:off x="14163739" y="-920861"/>
            <a:ext cx="6868140" cy="6644926"/>
          </a:xfrm>
          <a:custGeom>
            <a:avLst/>
            <a:gdLst/>
            <a:ahLst/>
            <a:cxnLst/>
            <a:rect l="l" t="t" r="r" b="b"/>
            <a:pathLst>
              <a:path w="6868140" h="6644926">
                <a:moveTo>
                  <a:pt x="0" y="0"/>
                </a:moveTo>
                <a:lnTo>
                  <a:pt x="6868140" y="0"/>
                </a:lnTo>
                <a:lnTo>
                  <a:pt x="6868140" y="6644926"/>
                </a:lnTo>
                <a:lnTo>
                  <a:pt x="0" y="6644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2FF5958-D635-3EB5-DAF7-0A9E4D2E21D1}"/>
              </a:ext>
            </a:extLst>
          </p:cNvPr>
          <p:cNvSpPr txBox="1"/>
          <p:nvPr/>
        </p:nvSpPr>
        <p:spPr>
          <a:xfrm>
            <a:off x="-3270048" y="308076"/>
            <a:ext cx="9962786" cy="105375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496-20B4-6087-5A87-FA88F797E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0" y="2019300"/>
            <a:ext cx="15912120" cy="727883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F051FC9-E07D-C8BB-E37B-F3EFE0B086E4}"/>
              </a:ext>
            </a:extLst>
          </p:cNvPr>
          <p:cNvSpPr txBox="1"/>
          <p:nvPr/>
        </p:nvSpPr>
        <p:spPr>
          <a:xfrm>
            <a:off x="2400325" y="364920"/>
            <a:ext cx="13601675" cy="113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chemeClr val="accent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26108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11855" y="7917076"/>
            <a:ext cx="764006" cy="764006"/>
          </a:xfrm>
          <a:custGeom>
            <a:avLst/>
            <a:gdLst/>
            <a:ahLst/>
            <a:cxnLst/>
            <a:rect l="l" t="t" r="r" b="b"/>
            <a:pathLst>
              <a:path w="764006" h="764006">
                <a:moveTo>
                  <a:pt x="0" y="0"/>
                </a:moveTo>
                <a:lnTo>
                  <a:pt x="764006" y="0"/>
                </a:lnTo>
                <a:lnTo>
                  <a:pt x="764006" y="764005"/>
                </a:lnTo>
                <a:lnTo>
                  <a:pt x="0" y="76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952" y="1774776"/>
            <a:ext cx="18117048" cy="8750967"/>
          </a:xfrm>
          <a:custGeom>
            <a:avLst/>
            <a:gdLst/>
            <a:ahLst/>
            <a:cxnLst/>
            <a:rect l="l" t="t" r="r" b="b"/>
            <a:pathLst>
              <a:path w="18117048" h="8750967">
                <a:moveTo>
                  <a:pt x="0" y="0"/>
                </a:moveTo>
                <a:lnTo>
                  <a:pt x="18117048" y="0"/>
                </a:lnTo>
                <a:lnTo>
                  <a:pt x="18117048" y="8750968"/>
                </a:lnTo>
                <a:lnTo>
                  <a:pt x="0" y="8750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942" b="-76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537460" y="6635028"/>
            <a:ext cx="5011210" cy="5011210"/>
          </a:xfrm>
          <a:custGeom>
            <a:avLst/>
            <a:gdLst/>
            <a:ahLst/>
            <a:cxnLst/>
            <a:rect l="l" t="t" r="r" b="b"/>
            <a:pathLst>
              <a:path w="5011210" h="5011210">
                <a:moveTo>
                  <a:pt x="0" y="0"/>
                </a:moveTo>
                <a:lnTo>
                  <a:pt x="5011210" y="0"/>
                </a:lnTo>
                <a:lnTo>
                  <a:pt x="5011210" y="5011210"/>
                </a:lnTo>
                <a:lnTo>
                  <a:pt x="0" y="5011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4163739" y="-920861"/>
            <a:ext cx="6868140" cy="6644926"/>
          </a:xfrm>
          <a:custGeom>
            <a:avLst/>
            <a:gdLst/>
            <a:ahLst/>
            <a:cxnLst/>
            <a:rect l="l" t="t" r="r" b="b"/>
            <a:pathLst>
              <a:path w="6868140" h="6644926">
                <a:moveTo>
                  <a:pt x="0" y="0"/>
                </a:moveTo>
                <a:lnTo>
                  <a:pt x="6868140" y="0"/>
                </a:lnTo>
                <a:lnTo>
                  <a:pt x="6868140" y="6644926"/>
                </a:lnTo>
                <a:lnTo>
                  <a:pt x="0" y="66449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00325" y="364920"/>
            <a:ext cx="13601675" cy="113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572370" y="2556444"/>
            <a:ext cx="2032968" cy="3225007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4098985" y="2556444"/>
            <a:ext cx="2032968" cy="3225007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7294792" y="2565969"/>
            <a:ext cx="1296626" cy="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3170893" y="2565969"/>
            <a:ext cx="947143" cy="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H="1">
            <a:off x="8572375" y="5781451"/>
            <a:ext cx="2032963" cy="3219376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H="1">
            <a:off x="4098990" y="5781451"/>
            <a:ext cx="2032963" cy="3219376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7294799" y="8991302"/>
            <a:ext cx="1296626" cy="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3170897" y="8991302"/>
            <a:ext cx="947143" cy="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873384" y="5781451"/>
            <a:ext cx="13068364" cy="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0409708" y="5637398"/>
            <a:ext cx="252031" cy="2520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61A5C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460721" y="5637398"/>
            <a:ext cx="252031" cy="2520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61A5C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926803" y="5637398"/>
            <a:ext cx="252031" cy="2520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61A5C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604396" y="5531363"/>
            <a:ext cx="571629" cy="5001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1A5C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12601394" y="2556444"/>
            <a:ext cx="2032968" cy="3225007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11673301" y="2565969"/>
            <a:ext cx="947143" cy="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flipH="1">
            <a:off x="12601398" y="5781451"/>
            <a:ext cx="2032963" cy="3219376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11673306" y="8991302"/>
            <a:ext cx="947143" cy="0"/>
          </a:xfrm>
          <a:prstGeom prst="line">
            <a:avLst/>
          </a:prstGeom>
          <a:ln w="38100" cap="flat">
            <a:solidFill>
              <a:srgbClr val="61A5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804614" y="3593638"/>
            <a:ext cx="242455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Video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66808" y="6575230"/>
            <a:ext cx="3004360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NumPy, threading, OS modules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>
                  <a:alpha val="74902"/>
                </a:srgb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873384" y="1838303"/>
            <a:ext cx="1750695" cy="1750695"/>
          </a:xfrm>
          <a:custGeom>
            <a:avLst/>
            <a:gdLst/>
            <a:ahLst/>
            <a:cxnLst/>
            <a:rect l="l" t="t" r="r" b="b"/>
            <a:pathLst>
              <a:path w="1750695" h="1750695">
                <a:moveTo>
                  <a:pt x="0" y="0"/>
                </a:moveTo>
                <a:lnTo>
                  <a:pt x="1750695" y="0"/>
                </a:lnTo>
                <a:lnTo>
                  <a:pt x="1750695" y="1750695"/>
                </a:lnTo>
                <a:lnTo>
                  <a:pt x="0" y="1750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873384" y="1838303"/>
            <a:ext cx="1436283" cy="143628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2A4A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6136783" y="1838303"/>
            <a:ext cx="1750946" cy="1750946"/>
          </a:xfrm>
          <a:custGeom>
            <a:avLst/>
            <a:gdLst/>
            <a:ahLst/>
            <a:cxnLst/>
            <a:rect l="l" t="t" r="r" b="b"/>
            <a:pathLst>
              <a:path w="1750946" h="1750946">
                <a:moveTo>
                  <a:pt x="0" y="0"/>
                </a:moveTo>
                <a:lnTo>
                  <a:pt x="1750946" y="0"/>
                </a:lnTo>
                <a:lnTo>
                  <a:pt x="1750946" y="1750945"/>
                </a:lnTo>
                <a:lnTo>
                  <a:pt x="0" y="1750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6136783" y="1838303"/>
            <a:ext cx="1436283" cy="143628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97C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0400183" y="1838303"/>
            <a:ext cx="1750695" cy="1750695"/>
          </a:xfrm>
          <a:custGeom>
            <a:avLst/>
            <a:gdLst/>
            <a:ahLst/>
            <a:cxnLst/>
            <a:rect l="l" t="t" r="r" b="b"/>
            <a:pathLst>
              <a:path w="1750695" h="1750695">
                <a:moveTo>
                  <a:pt x="0" y="0"/>
                </a:moveTo>
                <a:lnTo>
                  <a:pt x="1750695" y="0"/>
                </a:lnTo>
                <a:lnTo>
                  <a:pt x="1750695" y="1750695"/>
                </a:lnTo>
                <a:lnTo>
                  <a:pt x="0" y="1750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10400183" y="1838303"/>
            <a:ext cx="1436283" cy="143628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6F97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0400183" y="8293020"/>
            <a:ext cx="1750695" cy="1750695"/>
          </a:xfrm>
          <a:custGeom>
            <a:avLst/>
            <a:gdLst/>
            <a:ahLst/>
            <a:cxnLst/>
            <a:rect l="l" t="t" r="r" b="b"/>
            <a:pathLst>
              <a:path w="1750695" h="1750695">
                <a:moveTo>
                  <a:pt x="0" y="0"/>
                </a:moveTo>
                <a:lnTo>
                  <a:pt x="1750695" y="0"/>
                </a:lnTo>
                <a:lnTo>
                  <a:pt x="1750695" y="1750695"/>
                </a:lnTo>
                <a:lnTo>
                  <a:pt x="0" y="1750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0400183" y="8293020"/>
            <a:ext cx="1436283" cy="1436283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7DA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6136783" y="8293020"/>
            <a:ext cx="1750695" cy="1750695"/>
          </a:xfrm>
          <a:custGeom>
            <a:avLst/>
            <a:gdLst/>
            <a:ahLst/>
            <a:cxnLst/>
            <a:rect l="l" t="t" r="r" b="b"/>
            <a:pathLst>
              <a:path w="1750695" h="1750695">
                <a:moveTo>
                  <a:pt x="0" y="0"/>
                </a:moveTo>
                <a:lnTo>
                  <a:pt x="1750695" y="0"/>
                </a:lnTo>
                <a:lnTo>
                  <a:pt x="1750695" y="1750695"/>
                </a:lnTo>
                <a:lnTo>
                  <a:pt x="0" y="1750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7" name="Group 47"/>
          <p:cNvGrpSpPr/>
          <p:nvPr/>
        </p:nvGrpSpPr>
        <p:grpSpPr>
          <a:xfrm>
            <a:off x="6136783" y="8293020"/>
            <a:ext cx="1436283" cy="1436283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F8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1873384" y="8293020"/>
            <a:ext cx="1750695" cy="1750695"/>
          </a:xfrm>
          <a:custGeom>
            <a:avLst/>
            <a:gdLst/>
            <a:ahLst/>
            <a:cxnLst/>
            <a:rect l="l" t="t" r="r" b="b"/>
            <a:pathLst>
              <a:path w="1750695" h="1750695">
                <a:moveTo>
                  <a:pt x="0" y="0"/>
                </a:moveTo>
                <a:lnTo>
                  <a:pt x="1750695" y="0"/>
                </a:lnTo>
                <a:lnTo>
                  <a:pt x="1750695" y="1750695"/>
                </a:lnTo>
                <a:lnTo>
                  <a:pt x="0" y="1750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1" name="Group 51"/>
          <p:cNvGrpSpPr/>
          <p:nvPr/>
        </p:nvGrpSpPr>
        <p:grpSpPr>
          <a:xfrm>
            <a:off x="1873384" y="8293020"/>
            <a:ext cx="1436283" cy="1436283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4846102" y="4232780"/>
            <a:ext cx="2647307" cy="3017166"/>
          </a:xfrm>
          <a:custGeom>
            <a:avLst/>
            <a:gdLst/>
            <a:ahLst/>
            <a:cxnLst/>
            <a:rect l="l" t="t" r="r" b="b"/>
            <a:pathLst>
              <a:path w="2647307" h="3017166">
                <a:moveTo>
                  <a:pt x="0" y="0"/>
                </a:moveTo>
                <a:lnTo>
                  <a:pt x="2647307" y="0"/>
                </a:lnTo>
                <a:lnTo>
                  <a:pt x="2647307" y="3017166"/>
                </a:lnTo>
                <a:lnTo>
                  <a:pt x="0" y="3017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6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15765473" y="5163036"/>
            <a:ext cx="404283" cy="377499"/>
          </a:xfrm>
          <a:custGeom>
            <a:avLst/>
            <a:gdLst/>
            <a:ahLst/>
            <a:cxnLst/>
            <a:rect l="l" t="t" r="r" b="b"/>
            <a:pathLst>
              <a:path w="404283" h="377499">
                <a:moveTo>
                  <a:pt x="0" y="0"/>
                </a:moveTo>
                <a:lnTo>
                  <a:pt x="404283" y="0"/>
                </a:lnTo>
                <a:lnTo>
                  <a:pt x="404283" y="377499"/>
                </a:lnTo>
                <a:lnTo>
                  <a:pt x="0" y="3774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2176949" y="2103974"/>
            <a:ext cx="829152" cy="904941"/>
          </a:xfrm>
          <a:custGeom>
            <a:avLst/>
            <a:gdLst/>
            <a:ahLst/>
            <a:cxnLst/>
            <a:rect l="l" t="t" r="r" b="b"/>
            <a:pathLst>
              <a:path w="829152" h="904941">
                <a:moveTo>
                  <a:pt x="0" y="0"/>
                </a:moveTo>
                <a:lnTo>
                  <a:pt x="829152" y="0"/>
                </a:lnTo>
                <a:lnTo>
                  <a:pt x="829152" y="904941"/>
                </a:lnTo>
                <a:lnTo>
                  <a:pt x="0" y="9049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6492677" y="2157823"/>
            <a:ext cx="724494" cy="797243"/>
          </a:xfrm>
          <a:custGeom>
            <a:avLst/>
            <a:gdLst/>
            <a:ahLst/>
            <a:cxnLst/>
            <a:rect l="l" t="t" r="r" b="b"/>
            <a:pathLst>
              <a:path w="724494" h="797243">
                <a:moveTo>
                  <a:pt x="0" y="0"/>
                </a:moveTo>
                <a:lnTo>
                  <a:pt x="724495" y="0"/>
                </a:lnTo>
                <a:lnTo>
                  <a:pt x="724495" y="797242"/>
                </a:lnTo>
                <a:lnTo>
                  <a:pt x="0" y="7972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6456303" y="8640444"/>
            <a:ext cx="797243" cy="741436"/>
          </a:xfrm>
          <a:custGeom>
            <a:avLst/>
            <a:gdLst/>
            <a:ahLst/>
            <a:cxnLst/>
            <a:rect l="l" t="t" r="r" b="b"/>
            <a:pathLst>
              <a:path w="797243" h="741436">
                <a:moveTo>
                  <a:pt x="0" y="0"/>
                </a:moveTo>
                <a:lnTo>
                  <a:pt x="797243" y="0"/>
                </a:lnTo>
                <a:lnTo>
                  <a:pt x="797243" y="741435"/>
                </a:lnTo>
                <a:lnTo>
                  <a:pt x="0" y="7414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>
            <a:off x="10719703" y="2183733"/>
            <a:ext cx="797242" cy="745422"/>
          </a:xfrm>
          <a:custGeom>
            <a:avLst/>
            <a:gdLst/>
            <a:ahLst/>
            <a:cxnLst/>
            <a:rect l="l" t="t" r="r" b="b"/>
            <a:pathLst>
              <a:path w="797242" h="745422">
                <a:moveTo>
                  <a:pt x="0" y="0"/>
                </a:moveTo>
                <a:lnTo>
                  <a:pt x="797242" y="0"/>
                </a:lnTo>
                <a:lnTo>
                  <a:pt x="797242" y="745422"/>
                </a:lnTo>
                <a:lnTo>
                  <a:pt x="0" y="7454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10756077" y="8612540"/>
            <a:ext cx="724494" cy="797242"/>
          </a:xfrm>
          <a:custGeom>
            <a:avLst/>
            <a:gdLst/>
            <a:ahLst/>
            <a:cxnLst/>
            <a:rect l="l" t="t" r="r" b="b"/>
            <a:pathLst>
              <a:path w="724494" h="797242">
                <a:moveTo>
                  <a:pt x="0" y="0"/>
                </a:moveTo>
                <a:lnTo>
                  <a:pt x="724494" y="0"/>
                </a:lnTo>
                <a:lnTo>
                  <a:pt x="724494" y="797243"/>
                </a:lnTo>
                <a:lnTo>
                  <a:pt x="0" y="7972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Freeform 61"/>
          <p:cNvSpPr/>
          <p:nvPr/>
        </p:nvSpPr>
        <p:spPr>
          <a:xfrm>
            <a:off x="2196237" y="8619827"/>
            <a:ext cx="790575" cy="782669"/>
          </a:xfrm>
          <a:custGeom>
            <a:avLst/>
            <a:gdLst/>
            <a:ahLst/>
            <a:cxnLst/>
            <a:rect l="l" t="t" r="r" b="b"/>
            <a:pathLst>
              <a:path w="790575" h="782669">
                <a:moveTo>
                  <a:pt x="0" y="0"/>
                </a:moveTo>
                <a:lnTo>
                  <a:pt x="790575" y="0"/>
                </a:lnTo>
                <a:lnTo>
                  <a:pt x="790575" y="782669"/>
                </a:lnTo>
                <a:lnTo>
                  <a:pt x="0" y="7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2" name="Group 62"/>
          <p:cNvGrpSpPr/>
          <p:nvPr/>
        </p:nvGrpSpPr>
        <p:grpSpPr>
          <a:xfrm>
            <a:off x="4623743" y="3598385"/>
            <a:ext cx="634394" cy="634394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2A4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9127614" y="3598385"/>
            <a:ext cx="634394" cy="634394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97C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3156893" y="3598385"/>
            <a:ext cx="634394" cy="634394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6F97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4623743" y="7450296"/>
            <a:ext cx="634394" cy="634394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9127614" y="7450296"/>
            <a:ext cx="634394" cy="634394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F8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3156893" y="7450296"/>
            <a:ext cx="634394" cy="634394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7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3857747" y="672465"/>
            <a:ext cx="10572505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TOOLS &amp; TECHNOLOGIES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890211" y="3669838"/>
            <a:ext cx="242455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Language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299200" y="3679363"/>
            <a:ext cx="242455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GUI Framework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890211" y="6229191"/>
            <a:ext cx="242455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Audio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299200" y="6229191"/>
            <a:ext cx="317705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Networking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804614" y="6229191"/>
            <a:ext cx="242455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Others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873384" y="4289915"/>
            <a:ext cx="244138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Python 3.8+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000000">
                  <a:alpha val="74902"/>
                </a:srgb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6299200" y="4289915"/>
            <a:ext cx="287212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PyQt6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804614" y="4366130"/>
            <a:ext cx="24413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OpenCV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873384" y="6825456"/>
            <a:ext cx="244138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PyAudio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>
                  <a:alpha val="74902"/>
                </a:srgb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TextBox 90"/>
          <p:cNvSpPr txBox="1"/>
          <p:nvPr/>
        </p:nvSpPr>
        <p:spPr>
          <a:xfrm>
            <a:off x="6299200" y="6834981"/>
            <a:ext cx="244138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>
                    <a:alpha val="74902"/>
                  </a:srgbClr>
                </a:solidFill>
                <a:latin typeface="Roboto"/>
                <a:ea typeface="Roboto"/>
                <a:cs typeface="Roboto"/>
                <a:sym typeface="Roboto"/>
              </a:rPr>
              <a:t>Socket Programming (TCP/UDP)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4623743" y="3772708"/>
            <a:ext cx="63439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9127614" y="3772708"/>
            <a:ext cx="63439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3156893" y="3772708"/>
            <a:ext cx="63439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623743" y="7624618"/>
            <a:ext cx="63439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9127614" y="7624618"/>
            <a:ext cx="63439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3156893" y="7624618"/>
            <a:ext cx="63439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</a:p>
        </p:txBody>
      </p:sp>
      <p:sp>
        <p:nvSpPr>
          <p:cNvPr id="97" name="Freeform 97"/>
          <p:cNvSpPr/>
          <p:nvPr/>
        </p:nvSpPr>
        <p:spPr>
          <a:xfrm>
            <a:off x="17259300" y="-10204"/>
            <a:ext cx="1617532" cy="1465888"/>
          </a:xfrm>
          <a:custGeom>
            <a:avLst/>
            <a:gdLst/>
            <a:ahLst/>
            <a:cxnLst/>
            <a:rect l="l" t="t" r="r" b="b"/>
            <a:pathLst>
              <a:path w="1617532" h="1465888">
                <a:moveTo>
                  <a:pt x="0" y="0"/>
                </a:moveTo>
                <a:lnTo>
                  <a:pt x="1617532" y="0"/>
                </a:lnTo>
                <a:lnTo>
                  <a:pt x="1617532" y="1465888"/>
                </a:lnTo>
                <a:lnTo>
                  <a:pt x="0" y="146588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8" name="Freeform 98"/>
          <p:cNvSpPr/>
          <p:nvPr/>
        </p:nvSpPr>
        <p:spPr>
          <a:xfrm rot="-7849830">
            <a:off x="-676733" y="9527759"/>
            <a:ext cx="1922154" cy="2047568"/>
          </a:xfrm>
          <a:custGeom>
            <a:avLst/>
            <a:gdLst/>
            <a:ahLst/>
            <a:cxnLst/>
            <a:rect l="l" t="t" r="r" b="b"/>
            <a:pathLst>
              <a:path w="1922154" h="2047568">
                <a:moveTo>
                  <a:pt x="0" y="0"/>
                </a:moveTo>
                <a:lnTo>
                  <a:pt x="1922154" y="0"/>
                </a:lnTo>
                <a:lnTo>
                  <a:pt x="1922154" y="2047568"/>
                </a:lnTo>
                <a:lnTo>
                  <a:pt x="0" y="204756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1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E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5892" y="0"/>
            <a:ext cx="5302108" cy="10287000"/>
          </a:xfrm>
          <a:custGeom>
            <a:avLst/>
            <a:gdLst/>
            <a:ahLst/>
            <a:cxnLst/>
            <a:rect l="l" t="t" r="r" b="b"/>
            <a:pathLst>
              <a:path w="5302108" h="10287000">
                <a:moveTo>
                  <a:pt x="0" y="0"/>
                </a:moveTo>
                <a:lnTo>
                  <a:pt x="5302108" y="0"/>
                </a:lnTo>
                <a:lnTo>
                  <a:pt x="5302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50" r="-336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157154" y="-1092927"/>
            <a:ext cx="2185854" cy="218585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75" cap="sq">
              <a:solidFill>
                <a:srgbClr val="FFFFFF">
                  <a:alpha val="17647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84423" y="9847405"/>
            <a:ext cx="2185854" cy="21858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75" cap="sq">
              <a:solidFill>
                <a:srgbClr val="FFFFFF">
                  <a:alpha val="17647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468332" y="3923190"/>
            <a:ext cx="2441579" cy="2621604"/>
          </a:xfrm>
          <a:custGeom>
            <a:avLst/>
            <a:gdLst/>
            <a:ahLst/>
            <a:cxnLst/>
            <a:rect l="l" t="t" r="r" b="b"/>
            <a:pathLst>
              <a:path w="2441579" h="2621604">
                <a:moveTo>
                  <a:pt x="0" y="0"/>
                </a:moveTo>
                <a:lnTo>
                  <a:pt x="2441579" y="0"/>
                </a:lnTo>
                <a:lnTo>
                  <a:pt x="2441579" y="2621603"/>
                </a:lnTo>
                <a:lnTo>
                  <a:pt x="0" y="262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6622" y="3945972"/>
            <a:ext cx="2564590" cy="2576039"/>
          </a:xfrm>
          <a:custGeom>
            <a:avLst/>
            <a:gdLst/>
            <a:ahLst/>
            <a:cxnLst/>
            <a:rect l="l" t="t" r="r" b="b"/>
            <a:pathLst>
              <a:path w="2564590" h="2576039">
                <a:moveTo>
                  <a:pt x="0" y="0"/>
                </a:moveTo>
                <a:lnTo>
                  <a:pt x="2564590" y="0"/>
                </a:lnTo>
                <a:lnTo>
                  <a:pt x="2564590" y="2576039"/>
                </a:lnTo>
                <a:lnTo>
                  <a:pt x="0" y="257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405211" y="4060980"/>
            <a:ext cx="3132060" cy="2346022"/>
          </a:xfrm>
          <a:custGeom>
            <a:avLst/>
            <a:gdLst/>
            <a:ahLst/>
            <a:cxnLst/>
            <a:rect l="l" t="t" r="r" b="b"/>
            <a:pathLst>
              <a:path w="3132060" h="2346022">
                <a:moveTo>
                  <a:pt x="0" y="0"/>
                </a:moveTo>
                <a:lnTo>
                  <a:pt x="3132060" y="0"/>
                </a:lnTo>
                <a:lnTo>
                  <a:pt x="3132060" y="2346022"/>
                </a:lnTo>
                <a:lnTo>
                  <a:pt x="0" y="234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38825" y="3992085"/>
            <a:ext cx="2472773" cy="2483813"/>
          </a:xfrm>
          <a:custGeom>
            <a:avLst/>
            <a:gdLst/>
            <a:ahLst/>
            <a:cxnLst/>
            <a:rect l="l" t="t" r="r" b="b"/>
            <a:pathLst>
              <a:path w="2472773" h="2483813">
                <a:moveTo>
                  <a:pt x="0" y="0"/>
                </a:moveTo>
                <a:lnTo>
                  <a:pt x="2472773" y="0"/>
                </a:lnTo>
                <a:lnTo>
                  <a:pt x="2472773" y="2483813"/>
                </a:lnTo>
                <a:lnTo>
                  <a:pt x="0" y="248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69512" y="1745916"/>
            <a:ext cx="10071398" cy="86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1"/>
              </a:lnSpc>
              <a:spcBef>
                <a:spcPct val="0"/>
              </a:spcBef>
            </a:pPr>
            <a:r>
              <a:rPr lang="en-US" sz="5186" b="1">
                <a:solidFill>
                  <a:srgbClr val="FAFD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Applied Networking Concepts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3079" y="7001088"/>
            <a:ext cx="268813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FAFD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TCP (Main Server)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4378" y="7001088"/>
            <a:ext cx="64948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FAFD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UDP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2448" y="7001088"/>
            <a:ext cx="318482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FAFD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Socket Programming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01069" y="7001088"/>
            <a:ext cx="3184823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FAFD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Client-Server Architecture: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13716000" cy="12001500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599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77004" y="0"/>
            <a:ext cx="13716000" cy="10287000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50269" y="2030343"/>
            <a:ext cx="7589258" cy="758925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30496" y="2410570"/>
            <a:ext cx="6828804" cy="68288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223" b="-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50692" y="8517131"/>
            <a:ext cx="3684187" cy="368418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EDEDE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3188" y="592068"/>
            <a:ext cx="9477081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7"/>
              </a:lnSpc>
            </a:pPr>
            <a:r>
              <a:rPr lang="en-US" sz="6297" b="1">
                <a:solidFill>
                  <a:srgbClr val="010F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TCP – Reliable Communication (Main Server)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3188" y="3516243"/>
            <a:ext cx="9870245" cy="648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7"/>
              </a:lnSpc>
            </a:pPr>
            <a:r>
              <a:rPr lang="en-US" sz="3326" b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Key Features: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b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Used for:</a:t>
            </a: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Chat messages &amp; file sharing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b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Reliable Data Transfer</a:t>
            </a: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: Ensures messages/files arrive in order and without errors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b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Flow Control</a:t>
            </a: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: Prevents the sender from overwhelming the receiver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b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Congestion Control:</a:t>
            </a: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Dynamically adjusts sending rate to avoid network overload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Ensures smooth, consistent communication between participants</a:t>
            </a:r>
          </a:p>
          <a:p>
            <a:pPr algn="l">
              <a:lnSpc>
                <a:spcPts val="4657"/>
              </a:lnSpc>
            </a:pPr>
            <a:endParaRPr lang="en-US" sz="3326">
              <a:solidFill>
                <a:srgbClr val="010F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13716000" cy="12001500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599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77004" y="0"/>
            <a:ext cx="13716000" cy="10287000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50269" y="2030343"/>
            <a:ext cx="7589258" cy="758925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30496" y="2410570"/>
            <a:ext cx="6828804" cy="68288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3686" b="-36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50692" y="8517131"/>
            <a:ext cx="3684187" cy="368418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EDEDE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3188" y="592068"/>
            <a:ext cx="9477081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7"/>
              </a:lnSpc>
            </a:pPr>
            <a:r>
              <a:rPr lang="en-US" sz="6297" b="1">
                <a:solidFill>
                  <a:srgbClr val="010F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UDP – Real-Time Streaming (Audio &amp; Video Servers)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3188" y="3516243"/>
            <a:ext cx="9870245" cy="648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7"/>
              </a:lnSpc>
            </a:pPr>
            <a:r>
              <a:rPr lang="en-US" sz="3326" b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Key Features: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b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Used for</a:t>
            </a: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: Video and audio streaming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b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Low-Latency:</a:t>
            </a: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Streams data quickly, minimizing delay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b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No retransmission:</a:t>
            </a: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Accepts occasional packet loss to maintain real-time experience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Ideal for applications where speed matters more than perfection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Each client directly connects to Video/Audio Servers via UDP sockets</a:t>
            </a:r>
          </a:p>
          <a:p>
            <a:pPr algn="l">
              <a:lnSpc>
                <a:spcPts val="4657"/>
              </a:lnSpc>
            </a:pPr>
            <a:endParaRPr lang="en-US" sz="3326">
              <a:solidFill>
                <a:srgbClr val="010F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13716000" cy="12001500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599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77004" y="0"/>
            <a:ext cx="13716000" cy="10287000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50269" y="2030343"/>
            <a:ext cx="7589258" cy="758925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30496" y="2410570"/>
            <a:ext cx="6828804" cy="68288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752" r="-167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50692" y="8517131"/>
            <a:ext cx="3684187" cy="368418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EDEDE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3188" y="592068"/>
            <a:ext cx="9477081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7"/>
              </a:lnSpc>
            </a:pPr>
            <a:r>
              <a:rPr lang="en-US" sz="6297" b="1">
                <a:solidFill>
                  <a:srgbClr val="010F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Socket Programming &amp; Threading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3188" y="2920592"/>
            <a:ext cx="9477081" cy="673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2"/>
              </a:lnSpc>
            </a:pPr>
            <a:r>
              <a:rPr lang="en-US" sz="3194" b="1" dirty="0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Key Features:</a:t>
            </a:r>
          </a:p>
          <a:p>
            <a:pPr marL="689652" lvl="1" indent="-344826" algn="l">
              <a:lnSpc>
                <a:spcPts val="4472"/>
              </a:lnSpc>
              <a:buFont typeface="Arial"/>
              <a:buChar char="•"/>
            </a:pPr>
            <a:r>
              <a:rPr lang="en-US" sz="3194" b="1" dirty="0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Sockets:</a:t>
            </a:r>
            <a:r>
              <a:rPr lang="en-US" sz="3194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Enable direct communication between clients and servers</a:t>
            </a:r>
          </a:p>
          <a:p>
            <a:pPr marL="689652" lvl="1" indent="-344826" algn="l">
              <a:lnSpc>
                <a:spcPts val="4472"/>
              </a:lnSpc>
              <a:buFont typeface="Arial"/>
              <a:buChar char="•"/>
            </a:pPr>
            <a:r>
              <a:rPr lang="en-US" sz="3194" b="1" dirty="0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Multithreading:</a:t>
            </a:r>
            <a:r>
              <a:rPr lang="en-US" sz="3194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Separate threads for video, audio, and text/file messaging</a:t>
            </a:r>
          </a:p>
          <a:p>
            <a:pPr marL="689652" lvl="1" indent="-344826" algn="l">
              <a:lnSpc>
                <a:spcPts val="4472"/>
              </a:lnSpc>
              <a:buFont typeface="Arial"/>
              <a:buChar char="•"/>
            </a:pPr>
            <a:r>
              <a:rPr lang="en-US" sz="3194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Ensures all streams run concurrently without blocking</a:t>
            </a:r>
          </a:p>
          <a:p>
            <a:pPr marL="689652" lvl="1" indent="-344826" algn="l">
              <a:lnSpc>
                <a:spcPts val="4472"/>
              </a:lnSpc>
              <a:buFont typeface="Arial"/>
              <a:buChar char="•"/>
            </a:pPr>
            <a:r>
              <a:rPr lang="en-US" sz="3194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Non-blocking I/O techniques used to manage real-time responsiveness</a:t>
            </a:r>
          </a:p>
          <a:p>
            <a:pPr marL="689652" lvl="1" indent="-344826" algn="l">
              <a:lnSpc>
                <a:spcPts val="4472"/>
              </a:lnSpc>
              <a:buFont typeface="Arial"/>
              <a:buChar char="•"/>
            </a:pPr>
            <a:r>
              <a:rPr lang="en-US" sz="3194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Implemented using Python's built-in socket and threading libraries</a:t>
            </a:r>
          </a:p>
          <a:p>
            <a:pPr algn="l">
              <a:lnSpc>
                <a:spcPts val="4472"/>
              </a:lnSpc>
            </a:pPr>
            <a:endParaRPr lang="en-US" sz="3194" dirty="0">
              <a:solidFill>
                <a:srgbClr val="010F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13716000" cy="12001500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599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77004" y="0"/>
            <a:ext cx="13716000" cy="10287000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50269" y="2030343"/>
            <a:ext cx="7589258" cy="758925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52739" y="2410570"/>
            <a:ext cx="6106561" cy="610656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b="-4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50692" y="8517131"/>
            <a:ext cx="3684187" cy="368418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EDEDE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3188" y="592068"/>
            <a:ext cx="9477081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7"/>
              </a:lnSpc>
            </a:pPr>
            <a:r>
              <a:rPr lang="en-US" sz="6297" b="1">
                <a:solidFill>
                  <a:srgbClr val="010F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Modular Client-Server Architecture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3188" y="2880753"/>
            <a:ext cx="9870245" cy="598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7"/>
              </a:lnSpc>
            </a:pPr>
            <a:r>
              <a:rPr lang="en-US" sz="3326" b="1" dirty="0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Key Features: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b="1" dirty="0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Client-Server </a:t>
            </a:r>
            <a:r>
              <a:rPr lang="en-US" sz="3326" dirty="0" err="1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Design:Each</a:t>
            </a:r>
            <a:r>
              <a:rPr lang="en-US" sz="3326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client connects to 3 independent servers (Main, Video, Audio)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Makes the system clean, maintainable, and extendable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b="1" dirty="0" err="1">
                <a:solidFill>
                  <a:srgbClr val="010F19"/>
                </a:solidFill>
                <a:latin typeface="Roboto Bold"/>
                <a:ea typeface="Roboto Bold"/>
                <a:cs typeface="Roboto Bold"/>
                <a:sym typeface="Roboto Bold"/>
              </a:rPr>
              <a:t>Scalability</a:t>
            </a:r>
            <a:r>
              <a:rPr lang="en-US" sz="3326" dirty="0" err="1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:More</a:t>
            </a:r>
            <a:r>
              <a:rPr lang="en-US" sz="3326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clients can be added without redesign</a:t>
            </a:r>
          </a:p>
          <a:p>
            <a:pPr marL="718262" lvl="1" indent="-359131" algn="l">
              <a:lnSpc>
                <a:spcPts val="4657"/>
              </a:lnSpc>
              <a:buFont typeface="Arial"/>
              <a:buChar char="•"/>
            </a:pPr>
            <a:r>
              <a:rPr lang="en-US" sz="3326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Ideal setup for future upgrades like encryption or load balancing</a:t>
            </a:r>
          </a:p>
          <a:p>
            <a:pPr algn="l">
              <a:lnSpc>
                <a:spcPts val="4657"/>
              </a:lnSpc>
            </a:pPr>
            <a:endParaRPr lang="en-US" sz="3326" dirty="0">
              <a:solidFill>
                <a:srgbClr val="010F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74305" y="-1628823"/>
            <a:ext cx="14234255" cy="142342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0F19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99901" y="-642640"/>
            <a:ext cx="12261890" cy="122618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99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433276" y="-275333"/>
            <a:ext cx="12261890" cy="122618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42964" y="1028700"/>
            <a:ext cx="1424223" cy="142422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09714" y="2730044"/>
            <a:ext cx="1424223" cy="14242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95464" y="4431389"/>
            <a:ext cx="1424223" cy="142422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009714" y="6132733"/>
            <a:ext cx="1424223" cy="142422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445907" y="-1628823"/>
            <a:ext cx="3684187" cy="36841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EDEDE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1624268" y="4178765"/>
            <a:ext cx="7310624" cy="731062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086" r="-390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33937" y="1319807"/>
            <a:ext cx="500814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LAN-Only Support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19687" y="2773501"/>
            <a:ext cx="5726220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Lack of End-to-End Encryption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19687" y="6768644"/>
            <a:ext cx="550814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Manual Configuration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89670" y="4594501"/>
            <a:ext cx="4252411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Basic Error Handling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3903" y="1967148"/>
            <a:ext cx="641978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514923" y="1421724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514923" y="8227101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81673" y="3123068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81673" y="6525757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67423" y="4824412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182008" y="-859565"/>
            <a:ext cx="12173516" cy="12006130"/>
          </a:xfrm>
          <a:custGeom>
            <a:avLst/>
            <a:gdLst/>
            <a:ahLst/>
            <a:cxnLst/>
            <a:rect l="l" t="t" r="r" b="b"/>
            <a:pathLst>
              <a:path w="12173516" h="12006130">
                <a:moveTo>
                  <a:pt x="0" y="0"/>
                </a:moveTo>
                <a:lnTo>
                  <a:pt x="12173516" y="0"/>
                </a:lnTo>
                <a:lnTo>
                  <a:pt x="12173516" y="12006130"/>
                </a:lnTo>
                <a:lnTo>
                  <a:pt x="0" y="12006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863046" y="5943195"/>
            <a:ext cx="7776017" cy="1119538"/>
            <a:chOff x="0" y="0"/>
            <a:chExt cx="2048005" cy="2948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8005" cy="294858"/>
            </a:xfrm>
            <a:custGeom>
              <a:avLst/>
              <a:gdLst/>
              <a:ahLst/>
              <a:cxnLst/>
              <a:rect l="l" t="t" r="r" b="b"/>
              <a:pathLst>
                <a:path w="2048005" h="294858">
                  <a:moveTo>
                    <a:pt x="27877" y="0"/>
                  </a:moveTo>
                  <a:lnTo>
                    <a:pt x="2020127" y="0"/>
                  </a:lnTo>
                  <a:cubicBezTo>
                    <a:pt x="2027521" y="0"/>
                    <a:pt x="2034612" y="2937"/>
                    <a:pt x="2039840" y="8165"/>
                  </a:cubicBezTo>
                  <a:cubicBezTo>
                    <a:pt x="2045068" y="13393"/>
                    <a:pt x="2048005" y="20484"/>
                    <a:pt x="2048005" y="27877"/>
                  </a:cubicBezTo>
                  <a:lnTo>
                    <a:pt x="2048005" y="266981"/>
                  </a:lnTo>
                  <a:cubicBezTo>
                    <a:pt x="2048005" y="282377"/>
                    <a:pt x="2035524" y="294858"/>
                    <a:pt x="2020127" y="294858"/>
                  </a:cubicBezTo>
                  <a:lnTo>
                    <a:pt x="27877" y="294858"/>
                  </a:lnTo>
                  <a:cubicBezTo>
                    <a:pt x="20484" y="294858"/>
                    <a:pt x="13393" y="291921"/>
                    <a:pt x="8165" y="286693"/>
                  </a:cubicBezTo>
                  <a:cubicBezTo>
                    <a:pt x="2937" y="281465"/>
                    <a:pt x="0" y="274374"/>
                    <a:pt x="0" y="266981"/>
                  </a:cubicBezTo>
                  <a:lnTo>
                    <a:pt x="0" y="27877"/>
                  </a:lnTo>
                  <a:cubicBezTo>
                    <a:pt x="0" y="20484"/>
                    <a:pt x="2937" y="13393"/>
                    <a:pt x="8165" y="8165"/>
                  </a:cubicBezTo>
                  <a:cubicBezTo>
                    <a:pt x="13393" y="2937"/>
                    <a:pt x="20484" y="0"/>
                    <a:pt x="27877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48005" cy="294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Md. Tauseef - Ur - Rahman (FH -024)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205230" y="7729308"/>
            <a:ext cx="720779" cy="559769"/>
          </a:xfrm>
          <a:custGeom>
            <a:avLst/>
            <a:gdLst/>
            <a:ahLst/>
            <a:cxnLst/>
            <a:rect l="l" t="t" r="r" b="b"/>
            <a:pathLst>
              <a:path w="720779" h="559769">
                <a:moveTo>
                  <a:pt x="0" y="0"/>
                </a:moveTo>
                <a:lnTo>
                  <a:pt x="720779" y="0"/>
                </a:lnTo>
                <a:lnTo>
                  <a:pt x="720779" y="559769"/>
                </a:lnTo>
                <a:lnTo>
                  <a:pt x="0" y="5597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3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627438" y="1864281"/>
            <a:ext cx="2485094" cy="2363946"/>
          </a:xfrm>
          <a:custGeom>
            <a:avLst/>
            <a:gdLst/>
            <a:ahLst/>
            <a:cxnLst/>
            <a:rect l="l" t="t" r="r" b="b"/>
            <a:pathLst>
              <a:path w="2485094" h="2363946">
                <a:moveTo>
                  <a:pt x="0" y="0"/>
                </a:moveTo>
                <a:lnTo>
                  <a:pt x="2485094" y="0"/>
                </a:lnTo>
                <a:lnTo>
                  <a:pt x="2485094" y="2363946"/>
                </a:lnTo>
                <a:lnTo>
                  <a:pt x="0" y="2363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010400" y="1028700"/>
            <a:ext cx="9461372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 b="1" dirty="0">
                <a:solidFill>
                  <a:srgbClr val="0736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Lets Meet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15200" y="3162300"/>
            <a:ext cx="837240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dirty="0">
                <a:solidFill>
                  <a:srgbClr val="101010"/>
                </a:solidFill>
                <a:latin typeface="Open Sauce"/>
                <a:ea typeface="Open Sauce"/>
                <a:cs typeface="Open Sauce"/>
                <a:sym typeface="Open Sauce"/>
              </a:rPr>
              <a:t>Real-Time Video Conferencing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34847" y="7932992"/>
            <a:ext cx="428916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Juliana Silva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863046" y="7735173"/>
            <a:ext cx="7776017" cy="1119538"/>
            <a:chOff x="0" y="0"/>
            <a:chExt cx="2048005" cy="2948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48005" cy="294858"/>
            </a:xfrm>
            <a:custGeom>
              <a:avLst/>
              <a:gdLst/>
              <a:ahLst/>
              <a:cxnLst/>
              <a:rect l="l" t="t" r="r" b="b"/>
              <a:pathLst>
                <a:path w="2048005" h="294858">
                  <a:moveTo>
                    <a:pt x="27877" y="0"/>
                  </a:moveTo>
                  <a:lnTo>
                    <a:pt x="2020127" y="0"/>
                  </a:lnTo>
                  <a:cubicBezTo>
                    <a:pt x="2027521" y="0"/>
                    <a:pt x="2034612" y="2937"/>
                    <a:pt x="2039840" y="8165"/>
                  </a:cubicBezTo>
                  <a:cubicBezTo>
                    <a:pt x="2045068" y="13393"/>
                    <a:pt x="2048005" y="20484"/>
                    <a:pt x="2048005" y="27877"/>
                  </a:cubicBezTo>
                  <a:lnTo>
                    <a:pt x="2048005" y="266981"/>
                  </a:lnTo>
                  <a:cubicBezTo>
                    <a:pt x="2048005" y="282377"/>
                    <a:pt x="2035524" y="294858"/>
                    <a:pt x="2020127" y="294858"/>
                  </a:cubicBezTo>
                  <a:lnTo>
                    <a:pt x="27877" y="294858"/>
                  </a:lnTo>
                  <a:cubicBezTo>
                    <a:pt x="20484" y="294858"/>
                    <a:pt x="13393" y="291921"/>
                    <a:pt x="8165" y="286693"/>
                  </a:cubicBezTo>
                  <a:cubicBezTo>
                    <a:pt x="2937" y="281465"/>
                    <a:pt x="0" y="274374"/>
                    <a:pt x="0" y="266981"/>
                  </a:cubicBezTo>
                  <a:lnTo>
                    <a:pt x="0" y="27877"/>
                  </a:lnTo>
                  <a:cubicBezTo>
                    <a:pt x="0" y="20484"/>
                    <a:pt x="2937" y="13393"/>
                    <a:pt x="8165" y="8165"/>
                  </a:cubicBezTo>
                  <a:cubicBezTo>
                    <a:pt x="13393" y="2937"/>
                    <a:pt x="20484" y="0"/>
                    <a:pt x="27877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048005" cy="294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Tamzid Bin Tariq (FH - 048) </a:t>
              </a:r>
            </a:p>
          </p:txBody>
        </p:sp>
      </p:grpSp>
      <p:sp>
        <p:nvSpPr>
          <p:cNvPr id="15" name="TextBox 10">
            <a:extLst>
              <a:ext uri="{FF2B5EF4-FFF2-40B4-BE49-F238E27FC236}">
                <a16:creationId xmlns:a16="http://schemas.microsoft.com/office/drawing/2014/main" id="{D8E7EB8A-652F-BD93-A18F-C756F1598280}"/>
              </a:ext>
            </a:extLst>
          </p:cNvPr>
          <p:cNvSpPr txBox="1"/>
          <p:nvPr/>
        </p:nvSpPr>
        <p:spPr>
          <a:xfrm>
            <a:off x="8915400" y="4610100"/>
            <a:ext cx="8372400" cy="41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4000" b="1" dirty="0">
                <a:solidFill>
                  <a:srgbClr val="101010"/>
                </a:solidFill>
                <a:latin typeface="Open Sauce"/>
                <a:ea typeface="Open Sauce"/>
                <a:cs typeface="Open Sauce"/>
                <a:sym typeface="Open Sauce"/>
              </a:rPr>
              <a:t>Submitted By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8652" y="-1170401"/>
            <a:ext cx="2917305" cy="29173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EDEDE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2185854" cy="2185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75" cap="sq">
              <a:solidFill>
                <a:srgbClr val="3599D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190625" y="5133975"/>
            <a:ext cx="16068675" cy="0"/>
          </a:xfrm>
          <a:prstGeom prst="line">
            <a:avLst/>
          </a:prstGeom>
          <a:ln w="19050" cap="rnd">
            <a:solidFill>
              <a:srgbClr val="186EA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676400"/>
            <a:ext cx="162306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10F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Plans &amp; Improvements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981700"/>
            <a:ext cx="3972030" cy="89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10F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 Security Features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7184009"/>
            <a:ext cx="336492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Implem</a:t>
            </a:r>
            <a:r>
              <a:rPr lang="en-US" sz="2199" u="none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ent TLS/DTLS for encrypted communication and safer data transfer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17258" y="5981700"/>
            <a:ext cx="3567293" cy="89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10F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Cross-Platform Clients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00730" y="7184009"/>
            <a:ext cx="336492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Develop mob</a:t>
            </a:r>
            <a:r>
              <a:rPr lang="en-US" sz="2199" u="none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ile versions using Kivy (Python) or Flutter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5817" y="5981700"/>
            <a:ext cx="3364925" cy="89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10F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WebRTC Integration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05817" y="7184009"/>
            <a:ext cx="336492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Enable b</a:t>
            </a:r>
            <a:r>
              <a:rPr lang="en-US" sz="2199" u="none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rowser-based conferencing without installing software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85067" y="5878640"/>
            <a:ext cx="3974233" cy="89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10F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Optimization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85067" y="7184009"/>
            <a:ext cx="336492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Add bitrate </a:t>
            </a:r>
            <a:r>
              <a:rPr lang="en-US" sz="2199" u="none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adaptation, media compression, and usage monitoring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92768" y="3593618"/>
            <a:ext cx="545385" cy="5453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92768" y="4719122"/>
            <a:ext cx="545385" cy="54538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92768" y="6283683"/>
            <a:ext cx="545385" cy="5453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92768" y="7686318"/>
            <a:ext cx="545385" cy="54538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739654" y="444699"/>
            <a:ext cx="8415086" cy="8415086"/>
          </a:xfrm>
          <a:custGeom>
            <a:avLst/>
            <a:gdLst/>
            <a:ahLst/>
            <a:cxnLst/>
            <a:rect l="l" t="t" r="r" b="b"/>
            <a:pathLst>
              <a:path w="8415086" h="8415086">
                <a:moveTo>
                  <a:pt x="0" y="0"/>
                </a:moveTo>
                <a:lnTo>
                  <a:pt x="8415087" y="0"/>
                </a:lnTo>
                <a:lnTo>
                  <a:pt x="8415087" y="8415086"/>
                </a:lnTo>
                <a:lnTo>
                  <a:pt x="0" y="8415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1493558" y="-1159469"/>
            <a:ext cx="7359491" cy="73594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3333" r="-33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780965" y="-2264246"/>
            <a:ext cx="6053509" cy="5417890"/>
          </a:xfrm>
          <a:custGeom>
            <a:avLst/>
            <a:gdLst/>
            <a:ahLst/>
            <a:cxnLst/>
            <a:rect l="l" t="t" r="r" b="b"/>
            <a:pathLst>
              <a:path w="6053509" h="5417890">
                <a:moveTo>
                  <a:pt x="0" y="0"/>
                </a:moveTo>
                <a:lnTo>
                  <a:pt x="6053509" y="0"/>
                </a:lnTo>
                <a:lnTo>
                  <a:pt x="6053509" y="5417890"/>
                </a:lnTo>
                <a:lnTo>
                  <a:pt x="0" y="5417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598797" y="8025688"/>
            <a:ext cx="906260" cy="906260"/>
          </a:xfrm>
          <a:custGeom>
            <a:avLst/>
            <a:gdLst/>
            <a:ahLst/>
            <a:cxnLst/>
            <a:rect l="l" t="t" r="r" b="b"/>
            <a:pathLst>
              <a:path w="906260" h="906260">
                <a:moveTo>
                  <a:pt x="0" y="0"/>
                </a:moveTo>
                <a:lnTo>
                  <a:pt x="906261" y="0"/>
                </a:lnTo>
                <a:lnTo>
                  <a:pt x="906261" y="906260"/>
                </a:lnTo>
                <a:lnTo>
                  <a:pt x="0" y="906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7292768" y="1421727"/>
            <a:ext cx="7702384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29575" y="3504360"/>
            <a:ext cx="949330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 successfully developed a real-time video conferencing application using Python and socket programming.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29575" y="4721583"/>
            <a:ext cx="922972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Applied key networking concepts: TCP (reliable messaging), UDP (real-time media), multithreading, and client-server architecture.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29575" y="6200418"/>
            <a:ext cx="922972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Delivered modern UI features: video/audio chat, messaging, file sharing, dynamic layouts.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29575" y="7392968"/>
            <a:ext cx="922972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The system is modular and scalable, with a clear roadmap for future enhancements like encryption, WebRTC, and mobile support.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92768" y="3685335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92768" y="4810840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92768" y="6375400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92768" y="7778035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2066516" y="-930224"/>
            <a:ext cx="12442968" cy="12147447"/>
          </a:xfrm>
          <a:custGeom>
            <a:avLst/>
            <a:gdLst/>
            <a:ahLst/>
            <a:cxnLst/>
            <a:rect l="l" t="t" r="r" b="b"/>
            <a:pathLst>
              <a:path w="12442968" h="12147447">
                <a:moveTo>
                  <a:pt x="0" y="0"/>
                </a:moveTo>
                <a:lnTo>
                  <a:pt x="12442968" y="0"/>
                </a:lnTo>
                <a:lnTo>
                  <a:pt x="12442968" y="12147448"/>
                </a:lnTo>
                <a:lnTo>
                  <a:pt x="0" y="121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7779225" y="6390835"/>
            <a:ext cx="2507775" cy="0"/>
          </a:xfrm>
          <a:prstGeom prst="line">
            <a:avLst/>
          </a:prstGeom>
          <a:ln w="38100" cap="flat">
            <a:solidFill>
              <a:srgbClr val="0736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506100" y="1612530"/>
            <a:ext cx="658606" cy="726967"/>
          </a:xfrm>
          <a:custGeom>
            <a:avLst/>
            <a:gdLst/>
            <a:ahLst/>
            <a:cxnLst/>
            <a:rect l="l" t="t" r="r" b="b"/>
            <a:pathLst>
              <a:path w="658606" h="726967">
                <a:moveTo>
                  <a:pt x="0" y="0"/>
                </a:moveTo>
                <a:lnTo>
                  <a:pt x="658606" y="0"/>
                </a:lnTo>
                <a:lnTo>
                  <a:pt x="658606" y="726968"/>
                </a:lnTo>
                <a:lnTo>
                  <a:pt x="0" y="72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2876" r="-84752" b="-34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93889" y="3237627"/>
            <a:ext cx="986857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 For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3889" y="4628277"/>
            <a:ext cx="986857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>
                <a:solidFill>
                  <a:srgbClr val="0736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Your Attention!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569004" y="4670866"/>
            <a:ext cx="8753058" cy="8753058"/>
          </a:xfrm>
          <a:custGeom>
            <a:avLst/>
            <a:gdLst/>
            <a:ahLst/>
            <a:cxnLst/>
            <a:rect l="l" t="t" r="r" b="b"/>
            <a:pathLst>
              <a:path w="8753058" h="8753058">
                <a:moveTo>
                  <a:pt x="0" y="0"/>
                </a:moveTo>
                <a:lnTo>
                  <a:pt x="8753057" y="0"/>
                </a:lnTo>
                <a:lnTo>
                  <a:pt x="8753057" y="8753057"/>
                </a:lnTo>
                <a:lnTo>
                  <a:pt x="0" y="8753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144000" y="2104028"/>
            <a:ext cx="545385" cy="5453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3207594"/>
            <a:ext cx="545385" cy="54538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4314954"/>
            <a:ext cx="545385" cy="5453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5422314"/>
            <a:ext cx="545385" cy="54538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6529674"/>
            <a:ext cx="545385" cy="5453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44000" y="7637035"/>
            <a:ext cx="545385" cy="5453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0224441" y="2658939"/>
            <a:ext cx="442959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0224441" y="3762504"/>
            <a:ext cx="442959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10224441" y="4869864"/>
            <a:ext cx="442959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10224441" y="5958174"/>
            <a:ext cx="442959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10224441" y="7088117"/>
            <a:ext cx="442959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10224441" y="8195477"/>
            <a:ext cx="442959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6124185" y="1028700"/>
            <a:ext cx="593454" cy="1075328"/>
          </a:xfrm>
          <a:custGeom>
            <a:avLst/>
            <a:gdLst/>
            <a:ahLst/>
            <a:cxnLst/>
            <a:rect l="l" t="t" r="r" b="b"/>
            <a:pathLst>
              <a:path w="593454" h="1075328">
                <a:moveTo>
                  <a:pt x="0" y="0"/>
                </a:moveTo>
                <a:lnTo>
                  <a:pt x="593453" y="0"/>
                </a:lnTo>
                <a:lnTo>
                  <a:pt x="593453" y="1075328"/>
                </a:lnTo>
                <a:lnTo>
                  <a:pt x="0" y="107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794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5400000">
            <a:off x="17402087" y="8920454"/>
            <a:ext cx="2779279" cy="2789740"/>
          </a:xfrm>
          <a:custGeom>
            <a:avLst/>
            <a:gdLst/>
            <a:ahLst/>
            <a:cxnLst/>
            <a:rect l="l" t="t" r="r" b="b"/>
            <a:pathLst>
              <a:path w="2779279" h="2789740">
                <a:moveTo>
                  <a:pt x="0" y="0"/>
                </a:moveTo>
                <a:lnTo>
                  <a:pt x="2779279" y="0"/>
                </a:lnTo>
                <a:lnTo>
                  <a:pt x="2779279" y="2789740"/>
                </a:lnTo>
                <a:lnTo>
                  <a:pt x="0" y="2789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9144000" y="8652992"/>
            <a:ext cx="545385" cy="54538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0224441" y="9267825"/>
            <a:ext cx="442959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401584" y="6200524"/>
            <a:ext cx="4089083" cy="4114800"/>
          </a:xfrm>
          <a:custGeom>
            <a:avLst/>
            <a:gdLst/>
            <a:ahLst/>
            <a:cxnLst/>
            <a:rect l="l" t="t" r="r" b="b"/>
            <a:pathLst>
              <a:path w="4089083" h="4114800">
                <a:moveTo>
                  <a:pt x="0" y="0"/>
                </a:moveTo>
                <a:lnTo>
                  <a:pt x="4089083" y="0"/>
                </a:lnTo>
                <a:lnTo>
                  <a:pt x="40890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387069" y="1728102"/>
            <a:ext cx="4308894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List Of Content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24441" y="2195746"/>
            <a:ext cx="48604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Domain &amp; Motivation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44000" y="2195746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44000" y="3299311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144000" y="4406672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44000" y="5514032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44000" y="6621392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144000" y="7728752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24441" y="3299311"/>
            <a:ext cx="341298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Objectives / Aims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24441" y="4406672"/>
            <a:ext cx="341298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Features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224441" y="5514032"/>
            <a:ext cx="510762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Architecture / Workflow Diagram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24441" y="6621392"/>
            <a:ext cx="341298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 &amp; Technologies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24441" y="7728752"/>
            <a:ext cx="48604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Applied Networking Concepts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8744710"/>
            <a:ext cx="545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224441" y="8744710"/>
            <a:ext cx="48604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1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Limitations &amp; Future Plans</a:t>
            </a:r>
          </a:p>
        </p:txBody>
      </p:sp>
      <p:sp>
        <p:nvSpPr>
          <p:cNvPr id="50" name="Freeform 50"/>
          <p:cNvSpPr/>
          <p:nvPr/>
        </p:nvSpPr>
        <p:spPr>
          <a:xfrm rot="2257121">
            <a:off x="19417185" y="-113321"/>
            <a:ext cx="6869376" cy="7327335"/>
          </a:xfrm>
          <a:custGeom>
            <a:avLst/>
            <a:gdLst/>
            <a:ahLst/>
            <a:cxnLst/>
            <a:rect l="l" t="t" r="r" b="b"/>
            <a:pathLst>
              <a:path w="6869376" h="7327335">
                <a:moveTo>
                  <a:pt x="0" y="0"/>
                </a:moveTo>
                <a:lnTo>
                  <a:pt x="6869376" y="0"/>
                </a:lnTo>
                <a:lnTo>
                  <a:pt x="6869376" y="7327334"/>
                </a:lnTo>
                <a:lnTo>
                  <a:pt x="0" y="73273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628038">
            <a:off x="12564793" y="-1386196"/>
            <a:ext cx="2729333" cy="13687572"/>
          </a:xfrm>
          <a:prstGeom prst="rect">
            <a:avLst/>
          </a:prstGeom>
          <a:solidFill>
            <a:srgbClr val="004EF3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599620" y="1817471"/>
            <a:ext cx="6659680" cy="7003524"/>
            <a:chOff x="0" y="0"/>
            <a:chExt cx="812800" cy="8547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54765"/>
            </a:xfrm>
            <a:custGeom>
              <a:avLst/>
              <a:gdLst/>
              <a:ahLst/>
              <a:cxnLst/>
              <a:rect l="l" t="t" r="r" b="b"/>
              <a:pathLst>
                <a:path w="812800" h="854765">
                  <a:moveTo>
                    <a:pt x="0" y="0"/>
                  </a:moveTo>
                  <a:lnTo>
                    <a:pt x="812800" y="0"/>
                  </a:lnTo>
                  <a:lnTo>
                    <a:pt x="812800" y="854765"/>
                  </a:lnTo>
                  <a:lnTo>
                    <a:pt x="0" y="854765"/>
                  </a:lnTo>
                  <a:close/>
                </a:path>
              </a:pathLst>
            </a:custGeom>
            <a:blipFill>
              <a:blip r:embed="rId3"/>
              <a:stretch>
                <a:fillRect l="-29069" r="-290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333380"/>
            <a:ext cx="8080263" cy="5971706"/>
            <a:chOff x="0" y="0"/>
            <a:chExt cx="10773685" cy="7962274"/>
          </a:xfrm>
        </p:grpSpPr>
        <p:sp>
          <p:nvSpPr>
            <p:cNvPr id="7" name="TextBox 7"/>
            <p:cNvSpPr txBox="1"/>
            <p:nvPr/>
          </p:nvSpPr>
          <p:spPr>
            <a:xfrm>
              <a:off x="915" y="-66675"/>
              <a:ext cx="10772769" cy="1344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90"/>
                </a:lnSpc>
              </a:pPr>
              <a:r>
                <a:rPr lang="en-US" sz="6300" b="1">
                  <a:solidFill>
                    <a:srgbClr val="07369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 Domain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977649"/>
              <a:ext cx="10760010" cy="398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800"/>
                </a:lnSpc>
                <a:buFont typeface="Arial"/>
                <a:buChar char="•"/>
              </a:pPr>
              <a:r>
                <a:rPr lang="en-US" sz="3000">
                  <a:solidFill>
                    <a:srgbClr val="10101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Paid or freemium, limiting full access</a:t>
              </a:r>
            </a:p>
            <a:p>
              <a:pPr marL="647700" lvl="1" indent="-323850" algn="l">
                <a:lnSpc>
                  <a:spcPts val="4800"/>
                </a:lnSpc>
                <a:buFont typeface="Arial"/>
                <a:buChar char="•"/>
              </a:pPr>
              <a:r>
                <a:rPr lang="en-US" sz="3000">
                  <a:solidFill>
                    <a:srgbClr val="10101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Feature-heavy &amp; complex, not beginner-friendly</a:t>
              </a:r>
            </a:p>
            <a:p>
              <a:pPr marL="647700" lvl="1" indent="-323850" algn="l">
                <a:lnSpc>
                  <a:spcPts val="4800"/>
                </a:lnSpc>
                <a:buFont typeface="Arial"/>
                <a:buChar char="•"/>
              </a:pPr>
              <a:r>
                <a:rPr lang="en-US" sz="3000">
                  <a:solidFill>
                    <a:srgbClr val="10101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Resource-intensive, poor performance on low-end devices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15" y="1757733"/>
              <a:ext cx="10759095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</a:pPr>
              <a:r>
                <a:rPr lang="en-US" sz="3500" b="1">
                  <a:solidFill>
                    <a:srgbClr val="10101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Most existing video conferencing tools are: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23063" y="-1446465"/>
            <a:ext cx="4729874" cy="4024846"/>
            <a:chOff x="0" y="0"/>
            <a:chExt cx="95517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5177" cy="812800"/>
            </a:xfrm>
            <a:custGeom>
              <a:avLst/>
              <a:gdLst/>
              <a:ahLst/>
              <a:cxnLst/>
              <a:rect l="l" t="t" r="r" b="b"/>
              <a:pathLst>
                <a:path w="955177" h="812800">
                  <a:moveTo>
                    <a:pt x="477589" y="0"/>
                  </a:moveTo>
                  <a:cubicBezTo>
                    <a:pt x="213824" y="0"/>
                    <a:pt x="0" y="181951"/>
                    <a:pt x="0" y="406400"/>
                  </a:cubicBezTo>
                  <a:cubicBezTo>
                    <a:pt x="0" y="630849"/>
                    <a:pt x="213824" y="812800"/>
                    <a:pt x="477589" y="812800"/>
                  </a:cubicBezTo>
                  <a:cubicBezTo>
                    <a:pt x="741354" y="812800"/>
                    <a:pt x="955177" y="630849"/>
                    <a:pt x="955177" y="406400"/>
                  </a:cubicBezTo>
                  <a:cubicBezTo>
                    <a:pt x="955177" y="181951"/>
                    <a:pt x="741354" y="0"/>
                    <a:pt x="4775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75" cap="sq">
              <a:solidFill>
                <a:srgbClr val="FFFFFF">
                  <a:alpha val="17647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9548" y="38100"/>
              <a:ext cx="77608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12371" y="1711606"/>
            <a:ext cx="1086325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9"/>
              </a:lnSpc>
              <a:spcBef>
                <a:spcPct val="0"/>
              </a:spcBef>
            </a:pPr>
            <a:r>
              <a:rPr lang="en-US" sz="7399" b="1">
                <a:solidFill>
                  <a:srgbClr val="0736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3843920"/>
            <a:ext cx="18288000" cy="4504119"/>
            <a:chOff x="0" y="0"/>
            <a:chExt cx="4816593" cy="1186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186270"/>
            </a:xfrm>
            <a:custGeom>
              <a:avLst/>
              <a:gdLst/>
              <a:ahLst/>
              <a:cxnLst/>
              <a:rect l="l" t="t" r="r" b="b"/>
              <a:pathLst>
                <a:path w="4816592" h="1186270">
                  <a:moveTo>
                    <a:pt x="3387" y="0"/>
                  </a:moveTo>
                  <a:lnTo>
                    <a:pt x="4813206" y="0"/>
                  </a:lnTo>
                  <a:cubicBezTo>
                    <a:pt x="4814104" y="0"/>
                    <a:pt x="4814965" y="357"/>
                    <a:pt x="4815601" y="992"/>
                  </a:cubicBezTo>
                  <a:cubicBezTo>
                    <a:pt x="4816235" y="1627"/>
                    <a:pt x="4816592" y="2488"/>
                    <a:pt x="4816592" y="3387"/>
                  </a:cubicBezTo>
                  <a:lnTo>
                    <a:pt x="4816592" y="1182883"/>
                  </a:lnTo>
                  <a:cubicBezTo>
                    <a:pt x="4816592" y="1184754"/>
                    <a:pt x="4815076" y="1186270"/>
                    <a:pt x="4813206" y="1186270"/>
                  </a:cubicBezTo>
                  <a:lnTo>
                    <a:pt x="3387" y="1186270"/>
                  </a:lnTo>
                  <a:cubicBezTo>
                    <a:pt x="1516" y="1186270"/>
                    <a:pt x="0" y="1184754"/>
                    <a:pt x="0" y="1182883"/>
                  </a:cubicBezTo>
                  <a:lnTo>
                    <a:pt x="0" y="3387"/>
                  </a:lnTo>
                  <a:cubicBezTo>
                    <a:pt x="0" y="1516"/>
                    <a:pt x="1516" y="0"/>
                    <a:pt x="3387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224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2343" y="6054704"/>
            <a:ext cx="4580058" cy="132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b="1">
                <a:solidFill>
                  <a:srgbClr val="FAFD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Rise of remote work, online education, and virtual meetups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94544" y="5842310"/>
            <a:ext cx="3902093" cy="176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6"/>
              </a:lnSpc>
              <a:spcBef>
                <a:spcPct val="0"/>
              </a:spcBef>
            </a:pPr>
            <a:r>
              <a:rPr lang="en-US" sz="3197" b="1">
                <a:solidFill>
                  <a:srgbClr val="FAFD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Need for a lightweight, free, and customizable alternative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90632" y="5720251"/>
            <a:ext cx="3945084" cy="200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918" b="1">
                <a:solidFill>
                  <a:srgbClr val="FAFD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 an app with real-time communication and modern UI, powered by Python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05195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>
                <a:solidFill>
                  <a:srgbClr val="186E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524368" y="4166846"/>
            <a:ext cx="1239263" cy="123926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524368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>
                <a:solidFill>
                  <a:srgbClr val="186E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743542" y="4166846"/>
            <a:ext cx="1239263" cy="123926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743542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>
                <a:solidFill>
                  <a:srgbClr val="186E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1712870" y="7311369"/>
            <a:ext cx="4497850" cy="449785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75" cap="sq">
              <a:solidFill>
                <a:srgbClr val="FFFFFF">
                  <a:alpha val="17647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1945031" y="8348039"/>
            <a:ext cx="4497850" cy="449785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75" cap="sq">
              <a:solidFill>
                <a:srgbClr val="186EAB">
                  <a:alpha val="17647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256228" y="-1682967"/>
            <a:ext cx="4497850" cy="449785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75" cap="sq">
              <a:solidFill>
                <a:srgbClr val="186EAB">
                  <a:alpha val="17647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6419" y="4905079"/>
            <a:ext cx="2807768" cy="1641944"/>
            <a:chOff x="0" y="0"/>
            <a:chExt cx="5638478" cy="3230880"/>
          </a:xfrm>
        </p:grpSpPr>
        <p:sp>
          <p:nvSpPr>
            <p:cNvPr id="3" name="Freeform 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577799" y="5383548"/>
            <a:ext cx="685008" cy="685008"/>
          </a:xfrm>
          <a:custGeom>
            <a:avLst/>
            <a:gdLst/>
            <a:ahLst/>
            <a:cxnLst/>
            <a:rect l="l" t="t" r="r" b="b"/>
            <a:pathLst>
              <a:path w="685008" h="685008">
                <a:moveTo>
                  <a:pt x="0" y="0"/>
                </a:moveTo>
                <a:lnTo>
                  <a:pt x="685008" y="0"/>
                </a:lnTo>
                <a:lnTo>
                  <a:pt x="685008" y="685007"/>
                </a:lnTo>
                <a:lnTo>
                  <a:pt x="0" y="68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628268" y="4905079"/>
            <a:ext cx="2807768" cy="1641944"/>
            <a:chOff x="0" y="0"/>
            <a:chExt cx="5638478" cy="3230880"/>
          </a:xfrm>
        </p:grpSpPr>
        <p:sp>
          <p:nvSpPr>
            <p:cNvPr id="6" name="Freeform 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40116" y="4905079"/>
            <a:ext cx="2807768" cy="1641944"/>
            <a:chOff x="0" y="0"/>
            <a:chExt cx="5638478" cy="3230880"/>
          </a:xfrm>
        </p:grpSpPr>
        <p:sp>
          <p:nvSpPr>
            <p:cNvPr id="8" name="Freeform 8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51965" y="4905079"/>
            <a:ext cx="2807768" cy="1641944"/>
            <a:chOff x="0" y="0"/>
            <a:chExt cx="5638478" cy="3230880"/>
          </a:xfrm>
        </p:grpSpPr>
        <p:sp>
          <p:nvSpPr>
            <p:cNvPr id="10" name="Freeform 1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63813" y="4905079"/>
            <a:ext cx="2807768" cy="1641944"/>
            <a:chOff x="0" y="0"/>
            <a:chExt cx="5638478" cy="3230880"/>
          </a:xfrm>
        </p:grpSpPr>
        <p:sp>
          <p:nvSpPr>
            <p:cNvPr id="12" name="Freeform 1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5624696" y="5318596"/>
            <a:ext cx="814911" cy="814911"/>
          </a:xfrm>
          <a:custGeom>
            <a:avLst/>
            <a:gdLst/>
            <a:ahLst/>
            <a:cxnLst/>
            <a:rect l="l" t="t" r="r" b="b"/>
            <a:pathLst>
              <a:path w="814911" h="814911">
                <a:moveTo>
                  <a:pt x="0" y="0"/>
                </a:moveTo>
                <a:lnTo>
                  <a:pt x="814911" y="0"/>
                </a:lnTo>
                <a:lnTo>
                  <a:pt x="814911" y="814911"/>
                </a:lnTo>
                <a:lnTo>
                  <a:pt x="0" y="814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771774" y="5353825"/>
            <a:ext cx="744452" cy="744452"/>
          </a:xfrm>
          <a:custGeom>
            <a:avLst/>
            <a:gdLst/>
            <a:ahLst/>
            <a:cxnLst/>
            <a:rect l="l" t="t" r="r" b="b"/>
            <a:pathLst>
              <a:path w="744452" h="744452">
                <a:moveTo>
                  <a:pt x="0" y="0"/>
                </a:moveTo>
                <a:lnTo>
                  <a:pt x="744452" y="0"/>
                </a:lnTo>
                <a:lnTo>
                  <a:pt x="744452" y="744453"/>
                </a:lnTo>
                <a:lnTo>
                  <a:pt x="0" y="7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895976" y="5366179"/>
            <a:ext cx="719745" cy="719745"/>
          </a:xfrm>
          <a:custGeom>
            <a:avLst/>
            <a:gdLst/>
            <a:ahLst/>
            <a:cxnLst/>
            <a:rect l="l" t="t" r="r" b="b"/>
            <a:pathLst>
              <a:path w="719745" h="719745">
                <a:moveTo>
                  <a:pt x="0" y="0"/>
                </a:moveTo>
                <a:lnTo>
                  <a:pt x="719745" y="0"/>
                </a:lnTo>
                <a:lnTo>
                  <a:pt x="719745" y="719745"/>
                </a:lnTo>
                <a:lnTo>
                  <a:pt x="0" y="71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012788" y="5371142"/>
            <a:ext cx="709818" cy="709818"/>
          </a:xfrm>
          <a:custGeom>
            <a:avLst/>
            <a:gdLst/>
            <a:ahLst/>
            <a:cxnLst/>
            <a:rect l="l" t="t" r="r" b="b"/>
            <a:pathLst>
              <a:path w="709818" h="709818">
                <a:moveTo>
                  <a:pt x="0" y="0"/>
                </a:moveTo>
                <a:lnTo>
                  <a:pt x="709818" y="0"/>
                </a:lnTo>
                <a:lnTo>
                  <a:pt x="709818" y="709818"/>
                </a:lnTo>
                <a:lnTo>
                  <a:pt x="0" y="709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516419" y="7092937"/>
            <a:ext cx="2807768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43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Real-time video and audio communication with minimal latency.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28268" y="7092937"/>
            <a:ext cx="2807768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43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Modern, responsive UI using PyQt6.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40116" y="7092937"/>
            <a:ext cx="2807768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43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Features like chat, file sharing, private messaging.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51965" y="7092937"/>
            <a:ext cx="2807768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43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Robust client-server architecture.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63813" y="7092937"/>
            <a:ext cx="2807768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43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Run efficiently on standard hardware over LAN.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20303" y="2384798"/>
            <a:ext cx="11510293" cy="87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  <a:spcBef>
                <a:spcPct val="0"/>
              </a:spcBef>
            </a:pPr>
            <a:r>
              <a:rPr lang="en-US" sz="5399" b="1" spc="161" dirty="0">
                <a:solidFill>
                  <a:srgbClr val="01497C"/>
                </a:solidFill>
                <a:latin typeface="Aileron Heavy Bold"/>
                <a:ea typeface="Aileron Heavy Bold"/>
                <a:cs typeface="Aileron Heavy Bold"/>
                <a:sym typeface="Aileron Heavy Bold"/>
              </a:rPr>
              <a:t>OBJ</a:t>
            </a:r>
            <a:r>
              <a:rPr lang="en-US" sz="5399" b="1" u="none" spc="161" dirty="0">
                <a:solidFill>
                  <a:srgbClr val="01497C"/>
                </a:solidFill>
                <a:latin typeface="Aileron Heavy Bold"/>
                <a:ea typeface="Aileron Heavy Bold"/>
                <a:cs typeface="Aileron Heavy Bold"/>
                <a:sym typeface="Aileron Heavy Bold"/>
              </a:rPr>
              <a:t>ECTIVES / AIMS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3341998" y="-3609558"/>
            <a:ext cx="8753058" cy="8753058"/>
          </a:xfrm>
          <a:custGeom>
            <a:avLst/>
            <a:gdLst/>
            <a:ahLst/>
            <a:cxnLst/>
            <a:rect l="l" t="t" r="r" b="b"/>
            <a:pathLst>
              <a:path w="8753058" h="8753058">
                <a:moveTo>
                  <a:pt x="0" y="0"/>
                </a:moveTo>
                <a:lnTo>
                  <a:pt x="8753058" y="0"/>
                </a:lnTo>
                <a:lnTo>
                  <a:pt x="8753058" y="8753058"/>
                </a:lnTo>
                <a:lnTo>
                  <a:pt x="0" y="87530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5400000">
            <a:off x="-8397255" y="402544"/>
            <a:ext cx="13296268" cy="8044242"/>
          </a:xfrm>
          <a:custGeom>
            <a:avLst/>
            <a:gdLst/>
            <a:ahLst/>
            <a:cxnLst/>
            <a:rect l="l" t="t" r="r" b="b"/>
            <a:pathLst>
              <a:path w="13296268" h="8044242">
                <a:moveTo>
                  <a:pt x="0" y="0"/>
                </a:moveTo>
                <a:lnTo>
                  <a:pt x="13296267" y="0"/>
                </a:lnTo>
                <a:lnTo>
                  <a:pt x="13296267" y="8044242"/>
                </a:lnTo>
                <a:lnTo>
                  <a:pt x="0" y="80442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74305" y="-1628823"/>
            <a:ext cx="14234255" cy="142342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0F19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99901" y="-642640"/>
            <a:ext cx="12261890" cy="122618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99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433276" y="-275333"/>
            <a:ext cx="12261890" cy="122618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42964" y="1028700"/>
            <a:ext cx="1424223" cy="142422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09714" y="2730044"/>
            <a:ext cx="1424223" cy="14242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95464" y="4431389"/>
            <a:ext cx="1424223" cy="142422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009714" y="6132733"/>
            <a:ext cx="1424223" cy="142422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445907" y="-1628823"/>
            <a:ext cx="3684187" cy="36841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EDEDE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1624268" y="4178765"/>
            <a:ext cx="7310624" cy="731062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3333" r="-33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33937" y="1329332"/>
            <a:ext cx="60119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Video Streaming (240p–900p)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 Audio with noise control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19687" y="3149144"/>
            <a:ext cx="45043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Camera &amp; Mic Toggle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19687" y="6649582"/>
            <a:ext cx="40005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Modern responsive UI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37759" y="4852987"/>
            <a:ext cx="598713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Real-time Chat &amp; file sharing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2244269"/>
            <a:ext cx="641978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514923" y="1421724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514923" y="8227101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81673" y="3123068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81673" y="6525757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67423" y="4824412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583353" y="7834077"/>
            <a:ext cx="1424223" cy="142422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6E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755311" y="8227101"/>
            <a:ext cx="10803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547728" y="8255676"/>
            <a:ext cx="671157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10F19"/>
                </a:solidFill>
                <a:latin typeface="Roboto"/>
                <a:ea typeface="Roboto"/>
                <a:cs typeface="Roboto"/>
                <a:sym typeface="Roboto"/>
              </a:rPr>
              <a:t>Smart session &amp; resource management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933F-5E9A-3CA3-F47F-185D0CBA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5">
            <a:extLst>
              <a:ext uri="{FF2B5EF4-FFF2-40B4-BE49-F238E27FC236}">
                <a16:creationId xmlns:a16="http://schemas.microsoft.com/office/drawing/2014/main" id="{8B6AC14C-B444-EDFA-136D-ED3E87E3BB7A}"/>
              </a:ext>
            </a:extLst>
          </p:cNvPr>
          <p:cNvSpPr/>
          <p:nvPr/>
        </p:nvSpPr>
        <p:spPr>
          <a:xfrm>
            <a:off x="-2537460" y="6635028"/>
            <a:ext cx="5011210" cy="5011210"/>
          </a:xfrm>
          <a:custGeom>
            <a:avLst/>
            <a:gdLst/>
            <a:ahLst/>
            <a:cxnLst/>
            <a:rect l="l" t="t" r="r" b="b"/>
            <a:pathLst>
              <a:path w="5011210" h="5011210">
                <a:moveTo>
                  <a:pt x="0" y="0"/>
                </a:moveTo>
                <a:lnTo>
                  <a:pt x="5011210" y="0"/>
                </a:lnTo>
                <a:lnTo>
                  <a:pt x="5011210" y="5011210"/>
                </a:lnTo>
                <a:lnTo>
                  <a:pt x="0" y="501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CBFD5C79-A63F-5E3A-0F80-8E3CB524A278}"/>
              </a:ext>
            </a:extLst>
          </p:cNvPr>
          <p:cNvSpPr/>
          <p:nvPr/>
        </p:nvSpPr>
        <p:spPr>
          <a:xfrm rot="16200000">
            <a:off x="14163739" y="-920861"/>
            <a:ext cx="6868140" cy="6644926"/>
          </a:xfrm>
          <a:custGeom>
            <a:avLst/>
            <a:gdLst/>
            <a:ahLst/>
            <a:cxnLst/>
            <a:rect l="l" t="t" r="r" b="b"/>
            <a:pathLst>
              <a:path w="6868140" h="6644926">
                <a:moveTo>
                  <a:pt x="0" y="0"/>
                </a:moveTo>
                <a:lnTo>
                  <a:pt x="6868140" y="0"/>
                </a:lnTo>
                <a:lnTo>
                  <a:pt x="6868140" y="6644926"/>
                </a:lnTo>
                <a:lnTo>
                  <a:pt x="0" y="6644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5F10D8-3547-7DB4-9A22-7CA9B7EFB08B}"/>
              </a:ext>
            </a:extLst>
          </p:cNvPr>
          <p:cNvSpPr txBox="1"/>
          <p:nvPr/>
        </p:nvSpPr>
        <p:spPr>
          <a:xfrm>
            <a:off x="-3270048" y="308076"/>
            <a:ext cx="9962786" cy="105375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44" name="Picture 4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BCCD73-E552-41C9-FCF8-DB46CD53F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43100"/>
            <a:ext cx="13639800" cy="7669277"/>
          </a:xfrm>
          <a:prstGeom prst="rect">
            <a:avLst/>
          </a:prstGeom>
        </p:spPr>
      </p:pic>
      <p:sp>
        <p:nvSpPr>
          <p:cNvPr id="45" name="TextBox 7">
            <a:extLst>
              <a:ext uri="{FF2B5EF4-FFF2-40B4-BE49-F238E27FC236}">
                <a16:creationId xmlns:a16="http://schemas.microsoft.com/office/drawing/2014/main" id="{B75C130D-F48F-03C2-6E88-B7E6C8A36EF8}"/>
              </a:ext>
            </a:extLst>
          </p:cNvPr>
          <p:cNvSpPr txBox="1"/>
          <p:nvPr/>
        </p:nvSpPr>
        <p:spPr>
          <a:xfrm>
            <a:off x="2400325" y="364920"/>
            <a:ext cx="13601675" cy="113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chemeClr val="accent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Video Conference Interface</a:t>
            </a:r>
          </a:p>
        </p:txBody>
      </p:sp>
    </p:spTree>
    <p:extLst>
      <p:ext uri="{BB962C8B-B14F-4D97-AF65-F5344CB8AC3E}">
        <p14:creationId xmlns:p14="http://schemas.microsoft.com/office/powerpoint/2010/main" val="426987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DC02-A3EF-267A-E116-32841E5F0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AFBCD15-CCD4-8390-5D3D-40CDE1F5958F}"/>
              </a:ext>
            </a:extLst>
          </p:cNvPr>
          <p:cNvSpPr/>
          <p:nvPr/>
        </p:nvSpPr>
        <p:spPr>
          <a:xfrm rot="16200000">
            <a:off x="14163739" y="-920861"/>
            <a:ext cx="6868140" cy="6644926"/>
          </a:xfrm>
          <a:custGeom>
            <a:avLst/>
            <a:gdLst/>
            <a:ahLst/>
            <a:cxnLst/>
            <a:rect l="l" t="t" r="r" b="b"/>
            <a:pathLst>
              <a:path w="6868140" h="6644926">
                <a:moveTo>
                  <a:pt x="0" y="0"/>
                </a:moveTo>
                <a:lnTo>
                  <a:pt x="6868140" y="0"/>
                </a:lnTo>
                <a:lnTo>
                  <a:pt x="6868140" y="6644926"/>
                </a:lnTo>
                <a:lnTo>
                  <a:pt x="0" y="664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2CB4951-3D8A-54F1-FBE0-08E8902E07D4}"/>
              </a:ext>
            </a:extLst>
          </p:cNvPr>
          <p:cNvSpPr txBox="1"/>
          <p:nvPr/>
        </p:nvSpPr>
        <p:spPr>
          <a:xfrm>
            <a:off x="-3270048" y="308076"/>
            <a:ext cx="9962786" cy="105375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60D658E2-86E7-9ED0-C664-AAD6357ED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00100"/>
            <a:ext cx="4724400" cy="8771079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70A44F8-2E40-A8F5-43E1-9A0D97ABB7B2}"/>
              </a:ext>
            </a:extLst>
          </p:cNvPr>
          <p:cNvSpPr txBox="1"/>
          <p:nvPr/>
        </p:nvSpPr>
        <p:spPr>
          <a:xfrm>
            <a:off x="5791200" y="647700"/>
            <a:ext cx="11087075" cy="1093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 b="1" dirty="0">
                <a:solidFill>
                  <a:schemeClr val="accent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 box Interface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3579F9-057E-BB48-47ED-B99D03909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5100"/>
            <a:ext cx="11173336" cy="62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5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693</Words>
  <Application>Microsoft Office PowerPoint</Application>
  <PresentationFormat>Custom</PresentationFormat>
  <Paragraphs>149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Open Sauce</vt:lpstr>
      <vt:lpstr>Open Sauce Bold</vt:lpstr>
      <vt:lpstr>Roboto Bold</vt:lpstr>
      <vt:lpstr>Calibri</vt:lpstr>
      <vt:lpstr>Aileron Heavy Bold</vt:lpstr>
      <vt:lpstr>Montserrat Medium</vt:lpstr>
      <vt:lpstr>Montserrat Bold</vt:lpstr>
      <vt:lpstr>Aptos</vt:lpstr>
      <vt:lpstr>Roboto</vt:lpstr>
      <vt:lpstr>Arial</vt:lpstr>
      <vt:lpstr>Aileron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Abstract Geometric Circular  Business Case Study Presentation</dc:title>
  <cp:lastModifiedBy>Md. Tauseef - Ur - Rahman</cp:lastModifiedBy>
  <cp:revision>6</cp:revision>
  <dcterms:created xsi:type="dcterms:W3CDTF">2006-08-16T00:00:00Z</dcterms:created>
  <dcterms:modified xsi:type="dcterms:W3CDTF">2025-07-16T09:49:40Z</dcterms:modified>
  <dc:identifier>DAGtP4PCL9o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2025-07-16T08:32:46Z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38cea7df-d707-44b0-b169-c513d7e0151e</vt:lpwstr>
  </property>
  <property fmtid="{D5CDD505-2E9C-101B-9397-08002B2CF9AE}" pid="7" name="MSIP_Label_defa4170-0d19-0005-0004-bc88714345d2_ActionId">
    <vt:lpwstr>8f327d9e-90bd-47cf-b021-1e387a65d5de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